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6" r:id="rId5"/>
    <p:sldMasterId id="2147483769" r:id="rId6"/>
    <p:sldMasterId id="2147483772" r:id="rId7"/>
    <p:sldMasterId id="2147483794" r:id="rId8"/>
    <p:sldMasterId id="2147483803" r:id="rId9"/>
    <p:sldMasterId id="2147483811" r:id="rId10"/>
    <p:sldMasterId id="2147483780" r:id="rId11"/>
  </p:sldMasterIdLst>
  <p:notesMasterIdLst>
    <p:notesMasterId r:id="rId39"/>
  </p:notesMasterIdLst>
  <p:handoutMasterIdLst>
    <p:handoutMasterId r:id="rId40"/>
  </p:handoutMasterIdLst>
  <p:sldIdLst>
    <p:sldId id="264" r:id="rId12"/>
    <p:sldId id="352" r:id="rId13"/>
    <p:sldId id="353" r:id="rId14"/>
    <p:sldId id="286" r:id="rId15"/>
    <p:sldId id="354" r:id="rId16"/>
    <p:sldId id="355" r:id="rId17"/>
    <p:sldId id="350" r:id="rId18"/>
    <p:sldId id="303" r:id="rId19"/>
    <p:sldId id="306" r:id="rId20"/>
    <p:sldId id="307" r:id="rId21"/>
    <p:sldId id="308" r:id="rId22"/>
    <p:sldId id="309" r:id="rId23"/>
    <p:sldId id="356" r:id="rId24"/>
    <p:sldId id="357" r:id="rId25"/>
    <p:sldId id="312" r:id="rId26"/>
    <p:sldId id="313" r:id="rId27"/>
    <p:sldId id="315" r:id="rId28"/>
    <p:sldId id="324" r:id="rId29"/>
    <p:sldId id="349" r:id="rId30"/>
    <p:sldId id="358" r:id="rId31"/>
    <p:sldId id="359" r:id="rId32"/>
    <p:sldId id="360" r:id="rId33"/>
    <p:sldId id="348" r:id="rId34"/>
    <p:sldId id="361" r:id="rId35"/>
    <p:sldId id="351" r:id="rId36"/>
    <p:sldId id="339" r:id="rId37"/>
    <p:sldId id="277" r:id="rId38"/>
  </p:sldIdLst>
  <p:sldSz cx="9144000" cy="5148263"/>
  <p:notesSz cx="7010400" cy="9296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1" userDrawn="1">
          <p15:clr>
            <a:srgbClr val="A4A3A4"/>
          </p15:clr>
        </p15:guide>
        <p15:guide id="2" pos="340" userDrawn="1">
          <p15:clr>
            <a:srgbClr val="A4A3A4"/>
          </p15:clr>
        </p15:guide>
        <p15:guide id="3" orient="horz" pos="3028" userDrawn="1">
          <p15:clr>
            <a:srgbClr val="A4A3A4"/>
          </p15:clr>
        </p15:guide>
        <p15:guide id="4" pos="5511" userDrawn="1">
          <p15:clr>
            <a:srgbClr val="A4A3A4"/>
          </p15:clr>
        </p15:guide>
        <p15:guide id="5" orient="horz" pos="272">
          <p15:clr>
            <a:srgbClr val="A4A3A4"/>
          </p15:clr>
        </p15:guide>
        <p15:guide id="6" orient="horz" pos="2971">
          <p15:clr>
            <a:srgbClr val="A4A3A4"/>
          </p15:clr>
        </p15:guide>
        <p15:guide id="7" orient="horz" pos="930">
          <p15:clr>
            <a:srgbClr val="A4A3A4"/>
          </p15:clr>
        </p15:guide>
        <p15:guide id="8" orient="horz" pos="1337">
          <p15:clr>
            <a:srgbClr val="A4A3A4"/>
          </p15:clr>
        </p15:guide>
        <p15:guide id="9" orient="horz" pos="2086">
          <p15:clr>
            <a:srgbClr val="A4A3A4"/>
          </p15:clr>
        </p15:guide>
        <p15:guide id="10" pos="2331">
          <p15:clr>
            <a:srgbClr val="A4A3A4"/>
          </p15:clr>
        </p15:guide>
        <p15:guide id="11" pos="726">
          <p15:clr>
            <a:srgbClr val="A4A3A4"/>
          </p15:clr>
        </p15:guide>
        <p15:guide id="12" pos="875">
          <p15:clr>
            <a:srgbClr val="A4A3A4"/>
          </p15:clr>
        </p15:guide>
        <p15:guide id="13" pos="1260">
          <p15:clr>
            <a:srgbClr val="A4A3A4"/>
          </p15:clr>
        </p15:guide>
        <p15:guide id="14" pos="1410">
          <p15:clr>
            <a:srgbClr val="A4A3A4"/>
          </p15:clr>
        </p15:guide>
        <p15:guide id="15" pos="1796">
          <p15:clr>
            <a:srgbClr val="A4A3A4"/>
          </p15:clr>
        </p15:guide>
        <p15:guide id="16" pos="1944">
          <p15:clr>
            <a:srgbClr val="A4A3A4"/>
          </p15:clr>
        </p15:guide>
        <p15:guide id="17" pos="2481">
          <p15:clr>
            <a:srgbClr val="A4A3A4"/>
          </p15:clr>
        </p15:guide>
        <p15:guide id="18" pos="2869">
          <p15:clr>
            <a:srgbClr val="A4A3A4"/>
          </p15:clr>
        </p15:guide>
        <p15:guide id="19" pos="3029">
          <p15:clr>
            <a:srgbClr val="A4A3A4"/>
          </p15:clr>
        </p15:guide>
        <p15:guide id="20" pos="3402">
          <p15:clr>
            <a:srgbClr val="A4A3A4"/>
          </p15:clr>
        </p15:guide>
        <p15:guide id="21" pos="3552">
          <p15:clr>
            <a:srgbClr val="A4A3A4"/>
          </p15:clr>
        </p15:guide>
        <p15:guide id="22" pos="3938">
          <p15:clr>
            <a:srgbClr val="A4A3A4"/>
          </p15:clr>
        </p15:guide>
        <p15:guide id="23" pos="4086">
          <p15:clr>
            <a:srgbClr val="A4A3A4"/>
          </p15:clr>
        </p15:guide>
        <p15:guide id="24" pos="4473">
          <p15:clr>
            <a:srgbClr val="A4A3A4"/>
          </p15:clr>
        </p15:guide>
        <p15:guide id="25" pos="4621">
          <p15:clr>
            <a:srgbClr val="A4A3A4"/>
          </p15:clr>
        </p15:guide>
        <p15:guide id="26" pos="5008">
          <p15:clr>
            <a:srgbClr val="A4A3A4"/>
          </p15:clr>
        </p15:guide>
        <p15:guide id="27" pos="5157">
          <p15:clr>
            <a:srgbClr val="A4A3A4"/>
          </p15:clr>
        </p15:guide>
        <p15:guide id="28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D1"/>
    <a:srgbClr val="B6D9F0"/>
    <a:srgbClr val="68B0E0"/>
    <a:srgbClr val="404040"/>
    <a:srgbClr val="333333"/>
    <a:srgbClr val="21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70" autoAdjust="0"/>
    <p:restoredTop sz="85896" autoAdjust="0"/>
  </p:normalViewPr>
  <p:slideViewPr>
    <p:cSldViewPr snapToGrid="0">
      <p:cViewPr varScale="1">
        <p:scale>
          <a:sx n="98" d="100"/>
          <a:sy n="98" d="100"/>
        </p:scale>
        <p:origin x="1176" y="84"/>
      </p:cViewPr>
      <p:guideLst>
        <p:guide orient="horz" pos="261"/>
        <p:guide pos="340"/>
        <p:guide orient="horz" pos="3028"/>
        <p:guide pos="5511"/>
        <p:guide orient="horz" pos="272"/>
        <p:guide orient="horz" pos="2971"/>
        <p:guide orient="horz" pos="930"/>
        <p:guide orient="horz" pos="1337"/>
        <p:guide orient="horz" pos="2086"/>
        <p:guide pos="2331"/>
        <p:guide pos="726"/>
        <p:guide pos="875"/>
        <p:guide pos="1260"/>
        <p:guide pos="1410"/>
        <p:guide pos="1796"/>
        <p:guide pos="1944"/>
        <p:guide pos="2481"/>
        <p:guide pos="2869"/>
        <p:guide pos="3029"/>
        <p:guide pos="3402"/>
        <p:guide pos="3552"/>
        <p:guide pos="3938"/>
        <p:guide pos="4086"/>
        <p:guide pos="4473"/>
        <p:guide pos="4621"/>
        <p:guide pos="5008"/>
        <p:guide pos="5157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72" d="100"/>
          <a:sy n="172" d="100"/>
        </p:scale>
        <p:origin x="6552" y="208"/>
      </p:cViewPr>
      <p:guideLst>
        <p:guide orient="horz" pos="2928"/>
        <p:guide pos="2208"/>
      </p:guideLst>
    </p:cSldViewPr>
  </p:notesViewPr>
  <p:gridSpacing cx="1080136" cy="1080136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3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theme" Target="theme/theme1.xml"/><Relationship Id="rId8" Type="http://schemas.openxmlformats.org/officeDocument/2006/relationships/slideMaster" Target="slideMasters/slideMaster4.xml"/><Relationship Id="rId3" Type="http://schemas.openxmlformats.org/officeDocument/2006/relationships/customXml" Target="../customXml/item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ЦФО</c:v>
                </c:pt>
              </c:strCache>
            </c:strRef>
          </c:tx>
          <c:spPr>
            <a:solidFill>
              <a:srgbClr val="025EA1"/>
            </a:solidFill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10340</c:v>
                </c:pt>
                <c:pt idx="1">
                  <c:v>12408</c:v>
                </c:pt>
                <c:pt idx="2">
                  <c:v>13648.800000000001</c:v>
                </c:pt>
                <c:pt idx="3">
                  <c:v>15696.12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D8-4B44-AA0B-6A148643BC9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СЗФО</c:v>
                </c:pt>
              </c:strCache>
            </c:strRef>
          </c:tx>
          <c:spPr>
            <a:solidFill>
              <a:srgbClr val="003274"/>
            </a:solidFill>
          </c:spPr>
          <c:invertIfNegative val="0"/>
          <c:dLbls>
            <c:dLbl>
              <c:idx val="0"/>
              <c:layout>
                <c:manualLayout>
                  <c:x val="3.0408498672561284E-3"/>
                  <c:y val="-0.172404856460924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BD8-4B44-AA0B-6A148643BC99}"/>
                </c:ext>
              </c:extLst>
            </c:dLbl>
            <c:dLbl>
              <c:idx val="1"/>
              <c:layout>
                <c:manualLayout>
                  <c:x val="-3.0408498672561284E-3"/>
                  <c:y val="-0.203751193999274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BD8-4B44-AA0B-6A148643BC99}"/>
                </c:ext>
              </c:extLst>
            </c:dLbl>
            <c:dLbl>
              <c:idx val="2"/>
              <c:layout>
                <c:manualLayout>
                  <c:x val="-3.0408498672561284E-3"/>
                  <c:y val="-0.211587778383861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BD8-4B44-AA0B-6A148643BC99}"/>
                </c:ext>
              </c:extLst>
            </c:dLbl>
            <c:dLbl>
              <c:idx val="3"/>
              <c:layout>
                <c:manualLayout>
                  <c:x val="-3.0408498672561284E-3"/>
                  <c:y val="-0.250770700306799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BD8-4B44-AA0B-6A148643BC99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1892</c:v>
                </c:pt>
                <c:pt idx="1">
                  <c:v>2459.6</c:v>
                </c:pt>
                <c:pt idx="2">
                  <c:v>2459.6</c:v>
                </c:pt>
                <c:pt idx="3">
                  <c:v>2828.5399999999995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BD8-4B44-AA0B-6A148643BC9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ПФО</c:v>
                </c:pt>
              </c:strCache>
            </c:strRef>
          </c:tx>
          <c:spPr>
            <a:solidFill>
              <a:srgbClr val="7F7F7F"/>
            </a:solidFill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2310</c:v>
                </c:pt>
                <c:pt idx="1">
                  <c:v>2310</c:v>
                </c:pt>
                <c:pt idx="2">
                  <c:v>3234</c:v>
                </c:pt>
                <c:pt idx="3">
                  <c:v>3719.1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BD8-4B44-AA0B-6A148643BC99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ЮФО</c:v>
                </c:pt>
              </c:strCache>
            </c:strRef>
          </c:tx>
          <c:spPr>
            <a:solidFill>
              <a:srgbClr val="6DACE3"/>
            </a:solidFill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370</c:v>
                </c:pt>
                <c:pt idx="1">
                  <c:v>740</c:v>
                </c:pt>
                <c:pt idx="2">
                  <c:v>740</c:v>
                </c:pt>
                <c:pt idx="3">
                  <c:v>850.99999999999989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BD8-4B44-AA0B-6A148643BC99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УФО</c:v>
                </c:pt>
              </c:strCache>
            </c:strRef>
          </c:tx>
          <c:spPr>
            <a:solidFill>
              <a:srgbClr val="249789"/>
            </a:solidFill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622</c:v>
                </c:pt>
                <c:pt idx="1">
                  <c:v>684.2</c:v>
                </c:pt>
                <c:pt idx="2">
                  <c:v>752.62000000000012</c:v>
                </c:pt>
                <c:pt idx="3">
                  <c:v>952.06430000000012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BD8-4B44-AA0B-6A148643BC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0530304"/>
        <c:axId val="190570880"/>
      </c:barChart>
      <c:catAx>
        <c:axId val="190530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rgbClr val="7F7F7F"/>
                </a:solidFill>
              </a:defRPr>
            </a:pPr>
            <a:endParaRPr lang="ru-RU"/>
          </a:p>
        </c:txPr>
        <c:crossAx val="190570880"/>
        <c:crosses val="autoZero"/>
        <c:auto val="1"/>
        <c:lblAlgn val="ctr"/>
        <c:lblOffset val="100"/>
        <c:noMultiLvlLbl val="0"/>
      </c:catAx>
      <c:valAx>
        <c:axId val="1905708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rgbClr val="7F7F7F"/>
                </a:solidFill>
              </a:defRPr>
            </a:pPr>
            <a:endParaRPr lang="ru-RU"/>
          </a:p>
        </c:txPr>
        <c:crossAx val="19053030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000">
              <a:solidFill>
                <a:srgbClr val="7F7F7F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71913655211174"/>
          <c:y val="2.0303299633374051E-3"/>
          <c:w val="0.60392829796990199"/>
          <c:h val="0.8800395194184773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продаж</c:v>
                </c:pt>
              </c:strCache>
            </c:strRef>
          </c:tx>
          <c:dPt>
            <c:idx val="0"/>
            <c:bubble3D val="0"/>
            <c:spPr>
              <a:solidFill>
                <a:srgbClr val="025EA1"/>
              </a:solidFill>
            </c:spPr>
            <c:extLst>
              <c:ext xmlns:c16="http://schemas.microsoft.com/office/drawing/2014/chart" uri="{C3380CC4-5D6E-409C-BE32-E72D297353CC}">
                <c16:uniqueId val="{00000001-2B99-4E6F-B381-FBC2FDA8AE43}"/>
              </c:ext>
            </c:extLst>
          </c:dPt>
          <c:dPt>
            <c:idx val="1"/>
            <c:bubble3D val="0"/>
            <c:spPr>
              <a:solidFill>
                <a:srgbClr val="003274"/>
              </a:solidFill>
            </c:spPr>
            <c:extLst>
              <c:ext xmlns:c16="http://schemas.microsoft.com/office/drawing/2014/chart" uri="{C3380CC4-5D6E-409C-BE32-E72D297353CC}">
                <c16:uniqueId val="{00000003-2B99-4E6F-B381-FBC2FDA8AE43}"/>
              </c:ext>
            </c:extLst>
          </c:dPt>
          <c:dPt>
            <c:idx val="2"/>
            <c:bubble3D val="0"/>
            <c:spPr>
              <a:solidFill>
                <a:srgbClr val="7F7F7F"/>
              </a:solidFill>
            </c:spPr>
            <c:extLst>
              <c:ext xmlns:c16="http://schemas.microsoft.com/office/drawing/2014/chart" uri="{C3380CC4-5D6E-409C-BE32-E72D297353CC}">
                <c16:uniqueId val="{00000005-2B99-4E6F-B381-FBC2FDA8AE43}"/>
              </c:ext>
            </c:extLst>
          </c:dPt>
          <c:dPt>
            <c:idx val="3"/>
            <c:bubble3D val="0"/>
            <c:spPr>
              <a:solidFill>
                <a:srgbClr val="F26B43"/>
              </a:solidFill>
            </c:spPr>
            <c:extLst>
              <c:ext xmlns:c16="http://schemas.microsoft.com/office/drawing/2014/chart" uri="{C3380CC4-5D6E-409C-BE32-E72D297353CC}">
                <c16:uniqueId val="{00000007-2B99-4E6F-B381-FBC2FDA8AE43}"/>
              </c:ext>
            </c:extLst>
          </c:dPt>
          <c:dPt>
            <c:idx val="4"/>
            <c:bubble3D val="0"/>
            <c:spPr>
              <a:solidFill>
                <a:srgbClr val="6CACE3"/>
              </a:solidFill>
            </c:spPr>
            <c:extLst>
              <c:ext xmlns:c16="http://schemas.microsoft.com/office/drawing/2014/chart" uri="{C3380CC4-5D6E-409C-BE32-E72D297353CC}">
                <c16:uniqueId val="{00000009-2B99-4E6F-B381-FBC2FDA8AE43}"/>
              </c:ext>
            </c:extLst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B99-4E6F-B381-FBC2FDA8AE43}"/>
                </c:ext>
              </c:extLst>
            </c:dLbl>
            <c:dLbl>
              <c:idx val="1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B99-4E6F-B381-FBC2FDA8AE43}"/>
                </c:ext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B99-4E6F-B381-FBC2FDA8AE43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B99-4E6F-B381-FBC2FDA8AE43}"/>
                </c:ext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B99-4E6F-B381-FBC2FDA8AE4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Игрок 1</c:v>
                </c:pt>
                <c:pt idx="1">
                  <c:v>Игрок 2</c:v>
                </c:pt>
                <c:pt idx="2">
                  <c:v>Игрок 3</c:v>
                </c:pt>
                <c:pt idx="3">
                  <c:v>Игрок 4</c:v>
                </c:pt>
                <c:pt idx="4">
                  <c:v>Игрок 5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B99-4E6F-B381-FBC2FDA8AE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Статья расходов 1</c:v>
                </c:pt>
              </c:strCache>
            </c:strRef>
          </c:tx>
          <c:spPr>
            <a:solidFill>
              <a:schemeClr val="accent1"/>
            </a:solidFill>
          </c:spPr>
          <c:cat>
            <c:numRef>
              <c:f>Лист1!$A$2:$A$6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10</c:v>
                </c:pt>
                <c:pt idx="2">
                  <c:v>7</c:v>
                </c:pt>
                <c:pt idx="3">
                  <c:v>10</c:v>
                </c:pt>
                <c:pt idx="4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34-4BAB-882D-A26F9CB7CF1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Статья расходов 2</c:v>
                </c:pt>
              </c:strCache>
            </c:strRef>
          </c:tx>
          <c:spPr>
            <a:solidFill>
              <a:srgbClr val="002060"/>
            </a:solidFill>
          </c:spPr>
          <c:cat>
            <c:numRef>
              <c:f>Лист1!$A$2:$A$6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</c:v>
                </c:pt>
                <c:pt idx="1">
                  <c:v>5</c:v>
                </c:pt>
                <c:pt idx="2">
                  <c:v>8</c:v>
                </c:pt>
                <c:pt idx="3">
                  <c:v>11</c:v>
                </c:pt>
                <c:pt idx="4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34-4BAB-882D-A26F9CB7CF1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Статья расходов 3</c:v>
                </c:pt>
              </c:strCache>
            </c:strRef>
          </c:tx>
          <c:spPr>
            <a:solidFill>
              <a:srgbClr val="00B0F0"/>
            </a:solidFill>
            <a:ln w="25400">
              <a:noFill/>
            </a:ln>
          </c:spPr>
          <c:cat>
            <c:numRef>
              <c:f>Лист1!$A$2:$A$6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21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34-4BAB-882D-A26F9CB7CF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0828544"/>
        <c:axId val="190830080"/>
      </c:areaChart>
      <c:catAx>
        <c:axId val="190828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90830080"/>
        <c:crosses val="autoZero"/>
        <c:auto val="1"/>
        <c:lblAlgn val="ctr"/>
        <c:lblOffset val="100"/>
        <c:noMultiLvlLbl val="0"/>
      </c:catAx>
      <c:valAx>
        <c:axId val="1908300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90828544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Рисунки!$Q$49</c:f>
              <c:strCache>
                <c:ptCount val="1"/>
                <c:pt idx="0">
                  <c:v>объем продаж (тыс.шт.)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Рисунки!$I$46:$P$46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Рисунки!$I$49:$P$49</c:f>
              <c:numCache>
                <c:formatCode>General</c:formatCode>
                <c:ptCount val="8"/>
                <c:pt idx="0">
                  <c:v>311.5079999999997</c:v>
                </c:pt>
                <c:pt idx="1">
                  <c:v>197.108</c:v>
                </c:pt>
                <c:pt idx="2">
                  <c:v>231.57299999999998</c:v>
                </c:pt>
                <c:pt idx="3">
                  <c:v>316.86</c:v>
                </c:pt>
                <c:pt idx="4">
                  <c:v>417.58799999999974</c:v>
                </c:pt>
                <c:pt idx="5">
                  <c:v>486.1</c:v>
                </c:pt>
                <c:pt idx="6">
                  <c:v>630.1</c:v>
                </c:pt>
                <c:pt idx="7">
                  <c:v>689.51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DF-4C61-B429-5E72DE8008DE}"/>
            </c:ext>
          </c:extLst>
        </c:ser>
        <c:ser>
          <c:idx val="1"/>
          <c:order val="1"/>
          <c:tx>
            <c:strRef>
              <c:f>Рисунки!$Q$50</c:f>
              <c:strCache>
                <c:ptCount val="1"/>
                <c:pt idx="0">
                  <c:v>выручка (млн.руб.)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Рисунки!$I$46:$P$46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Рисунки!$I$50:$P$50</c:f>
              <c:numCache>
                <c:formatCode>_(* #,##0.00_);_(* \(#,##0.00\);_(* "-"??_);_(@_)</c:formatCode>
                <c:ptCount val="8"/>
                <c:pt idx="0">
                  <c:v>897.96542111999918</c:v>
                </c:pt>
                <c:pt idx="1">
                  <c:v>640.41181834999998</c:v>
                </c:pt>
                <c:pt idx="2">
                  <c:v>705.50802999999996</c:v>
                </c:pt>
                <c:pt idx="3">
                  <c:v>771.02171999999996</c:v>
                </c:pt>
                <c:pt idx="4">
                  <c:v>1097.2186349999999</c:v>
                </c:pt>
                <c:pt idx="5">
                  <c:v>1822.654499999999</c:v>
                </c:pt>
                <c:pt idx="6">
                  <c:v>2447.3487</c:v>
                </c:pt>
                <c:pt idx="7">
                  <c:v>2682.2282499999969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DF-4C61-B429-5E72DE8008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81170944"/>
        <c:axId val="181172480"/>
      </c:barChart>
      <c:catAx>
        <c:axId val="181170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50">
                <a:latin typeface="+mj-lt"/>
              </a:defRPr>
            </a:pPr>
            <a:endParaRPr lang="ru-RU"/>
          </a:p>
        </c:txPr>
        <c:crossAx val="181172480"/>
        <c:crosses val="autoZero"/>
        <c:auto val="1"/>
        <c:lblAlgn val="ctr"/>
        <c:lblOffset val="100"/>
        <c:noMultiLvlLbl val="0"/>
      </c:catAx>
      <c:valAx>
        <c:axId val="1811724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1170944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1315256593728352"/>
          <c:y val="7.0647195663066875E-2"/>
          <c:w val="0.60491978455685125"/>
          <c:h val="0.21797660335207367"/>
        </c:manualLayout>
      </c:layout>
      <c:overlay val="1"/>
      <c:spPr>
        <a:solidFill>
          <a:srgbClr val="FFFFFF"/>
        </a:solidFill>
        <a:ln>
          <a:noFill/>
        </a:ln>
      </c:spPr>
      <c:txPr>
        <a:bodyPr/>
        <a:lstStyle/>
        <a:p>
          <a:pPr>
            <a:defRPr sz="1000">
              <a:latin typeface="+mn-lt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399898768086335E-2"/>
          <c:y val="6.2037025935207053E-2"/>
          <c:w val="0.53957434287956063"/>
          <c:h val="0.465879413699036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56C02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56C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CDC-42ED-ACE1-885136F891C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CDC-42ED-ACE1-885136F891C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3175"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24658460784942537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CDC-42ED-ACE1-885136F891C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CDC-42ED-ACE1-885136F891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35692672"/>
        <c:axId val="935693000"/>
      </c:barChart>
      <c:catAx>
        <c:axId val="9356926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35693000"/>
        <c:crosses val="autoZero"/>
        <c:auto val="1"/>
        <c:lblAlgn val="ctr"/>
        <c:lblOffset val="100"/>
        <c:noMultiLvlLbl val="0"/>
      </c:catAx>
      <c:valAx>
        <c:axId val="935693000"/>
        <c:scaling>
          <c:orientation val="minMax"/>
          <c:max val="25"/>
          <c:min val="0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>
            <a:solidFill>
              <a:srgbClr val="7F7F7F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7F7F7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935692672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399898768086335E-2"/>
          <c:y val="6.2037025935207053E-2"/>
          <c:w val="0.53957434287956063"/>
          <c:h val="0.465879413699036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56C02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56C02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A21-41D3-9DB1-B87A35ABB31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21-41D3-9DB1-B87A35ABB31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pattFill prst="ltUpDiag">
              <a:fgClr>
                <a:schemeClr val="tx1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FA21-41D3-9DB1-B87A35ABB317}"/>
              </c:ext>
            </c:extLst>
          </c:dPt>
          <c:dLbls>
            <c:dLbl>
              <c:idx val="0"/>
              <c:layout>
                <c:manualLayout>
                  <c:x val="0.18568201589262609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A21-41D3-9DB1-B87A35ABB31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A21-41D3-9DB1-B87A35ABB3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35692672"/>
        <c:axId val="935693000"/>
      </c:barChart>
      <c:catAx>
        <c:axId val="9356926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35693000"/>
        <c:crosses val="autoZero"/>
        <c:auto val="1"/>
        <c:lblAlgn val="ctr"/>
        <c:lblOffset val="100"/>
        <c:noMultiLvlLbl val="0"/>
      </c:catAx>
      <c:valAx>
        <c:axId val="935693000"/>
        <c:scaling>
          <c:orientation val="minMax"/>
          <c:max val="25"/>
          <c:min val="0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>
            <a:solidFill>
              <a:srgbClr val="7F7F7F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7F7F7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935692672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399898768086335E-2"/>
          <c:y val="6.2037025935207053E-2"/>
          <c:w val="0.53957434287956063"/>
          <c:h val="0.465879413699036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CC30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CC30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FE6-4D4A-9E4D-E00C8CD32D1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FE6-4D4A-9E4D-E00C8CD32D1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3175"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18568201589262609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FE6-4D4A-9E4D-E00C8CD32D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FE6-4D4A-9E4D-E00C8CD32D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35692672"/>
        <c:axId val="935693000"/>
      </c:barChart>
      <c:catAx>
        <c:axId val="9356926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35693000"/>
        <c:crosses val="autoZero"/>
        <c:auto val="1"/>
        <c:lblAlgn val="ctr"/>
        <c:lblOffset val="100"/>
        <c:noMultiLvlLbl val="0"/>
      </c:catAx>
      <c:valAx>
        <c:axId val="935693000"/>
        <c:scaling>
          <c:orientation val="minMax"/>
          <c:max val="25"/>
          <c:min val="0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>
            <a:solidFill>
              <a:srgbClr val="7F7F7F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7F7F7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935692672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9125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7" rIns="93172" bIns="4658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7" rIns="93172" bIns="46587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70B7F-3432-4DBE-B821-B38A127FB2D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165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70B7F-3432-4DBE-B821-B38A127FB2DF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927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70B7F-3432-4DBE-B821-B38A127FB2D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151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70B7F-3432-4DBE-B821-B38A127FB2D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077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70B7F-3432-4DBE-B821-B38A127FB2DF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123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70B7F-3432-4DBE-B821-B38A127FB2DF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498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70B7F-3432-4DBE-B821-B38A127FB2DF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4316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70B7F-3432-4DBE-B821-B38A127FB2DF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808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39749" y="2122487"/>
            <a:ext cx="5711825" cy="1189037"/>
          </a:xfrm>
          <a:prstGeom prst="rect">
            <a:avLst/>
          </a:prstGeom>
        </p:spPr>
        <p:txBody>
          <a:bodyPr lIns="0" tIns="0" rIns="0" bIns="0"/>
          <a:lstStyle>
            <a:lvl1pPr>
              <a:defRPr sz="2700" b="1">
                <a:solidFill>
                  <a:srgbClr val="404040"/>
                </a:solidFill>
                <a:latin typeface="+mn-lt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/>
              </a:rPr>
              <a:t>Тема презентации</a:t>
            </a:r>
            <a:endParaRPr kumimoji="0" lang="en-US" sz="27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39749" y="3798267"/>
            <a:ext cx="5711825" cy="28468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Наименование мероприятия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название площадки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39749" y="4212000"/>
            <a:ext cx="5711825" cy="218486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solidFill>
                  <a:srgbClr val="333333"/>
                </a:solidFill>
                <a:latin typeface="Arial" panose="020B0604020202020204" pitchFamily="34" charset="0"/>
                <a:ea typeface="Rosatom Light" pitchFamily="34" charset="-52"/>
                <a:cs typeface="Arial" pitchFamily="34" charset="0"/>
              </a:rPr>
              <a:t>ФИО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9749" y="4428000"/>
            <a:ext cx="5711825" cy="284683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>
                <a:solidFill>
                  <a:srgbClr val="333333"/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Должность</a:t>
            </a:r>
          </a:p>
        </p:txBody>
      </p:sp>
    </p:spTree>
    <p:extLst>
      <p:ext uri="{BB962C8B-B14F-4D97-AF65-F5344CB8AC3E}">
        <p14:creationId xmlns:p14="http://schemas.microsoft.com/office/powerpoint/2010/main" val="8705562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еребивоч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2298615"/>
            <a:ext cx="5508152" cy="1012910"/>
          </a:xfrm>
          <a:prstGeom prst="rect">
            <a:avLst/>
          </a:prstGeom>
        </p:spPr>
        <p:txBody>
          <a:bodyPr lIns="0" tIns="0" rIns="0" bIns="0"/>
          <a:lstStyle>
            <a:lvl1pPr>
              <a:defRPr lang="en-US" sz="4100" b="1" kern="1200" baseline="0" dirty="0">
                <a:solidFill>
                  <a:srgbClr val="404040"/>
                </a:solidFill>
                <a:latin typeface="Arial" pitchFamily="34" charset="0"/>
                <a:ea typeface="Rosatom Light" pitchFamily="34" charset="-52"/>
                <a:cs typeface="Arial" pitchFamily="34" charset="0"/>
              </a:defRPr>
            </a:lvl1pPr>
          </a:lstStyle>
          <a:p>
            <a:r>
              <a:rPr lang="ru-RU" dirty="0" err="1" smtClean="0"/>
              <a:t>Перебивочный</a:t>
            </a:r>
            <a:r>
              <a:rPr lang="ru-RU" dirty="0" smtClean="0"/>
              <a:t> слайд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1239143"/>
            <a:ext cx="5508152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charset="0"/>
              <a:buNone/>
              <a:defRPr lang="en-US" sz="4100" b="1" kern="1200" dirty="0">
                <a:solidFill>
                  <a:srgbClr val="404040"/>
                </a:solidFill>
                <a:latin typeface="Arial" pitchFamily="34" charset="0"/>
                <a:ea typeface="Rosatom Light" pitchFamily="34" charset="-52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Нумерация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2539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лайд с пол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192"/>
          <a:ext cx="1588" cy="1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Слайд think-cell" r:id="rId4" imgW="498" imgH="499" progId="TCLayout.ActiveDocument.1">
                  <p:embed/>
                </p:oleObj>
              </mc:Choice>
              <mc:Fallback>
                <p:oleObj name="Слайд think-cell" r:id="rId4" imgW="498" imgH="499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192"/>
                        <a:ext cx="1588" cy="11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20456" y="100284"/>
            <a:ext cx="7194828" cy="636214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>
            <a:lvl1pPr>
              <a:lnSpc>
                <a:spcPct val="100000"/>
              </a:lnSpc>
              <a:defRPr lang="ru-RU" sz="1501" b="1" dirty="0"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0" lvl="0"/>
            <a:r>
              <a:rPr lang="ru-RU" dirty="0"/>
              <a:t>Заголовок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49" t="6300" r="5501" b="86350"/>
          <a:stretch/>
        </p:blipFill>
        <p:spPr>
          <a:xfrm>
            <a:off x="7696940" y="227427"/>
            <a:ext cx="1329378" cy="378392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3382" y="4845914"/>
            <a:ext cx="7569834" cy="205763"/>
          </a:xfrm>
          <a:prstGeom prst="rect">
            <a:avLst/>
          </a:prstGeom>
        </p:spPr>
        <p:txBody>
          <a:bodyPr lIns="72000" tIns="36000" rIns="72000" bIns="36000"/>
          <a:lstStyle>
            <a:lvl1pPr marL="0" marR="0" indent="0" algn="l" defTabSz="686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5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0" marR="0" lvl="0" indent="0" algn="l" defTabSz="686440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25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Место для указания источников и сносок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688522" y="4845914"/>
            <a:ext cx="338095" cy="206359"/>
          </a:xfrm>
          <a:prstGeom prst="rect">
            <a:avLst/>
          </a:prstGeom>
        </p:spPr>
        <p:txBody>
          <a:bodyPr vert="horz" lIns="72000" tIns="36000" rIns="72000" bIns="36000" rtlCol="0" anchor="ctr"/>
          <a:lstStyle>
            <a:lvl1pPr algn="r">
              <a:defRPr sz="525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DA377419-A741-7245-993E-16AB5DF5D6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246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81">
          <p15:clr>
            <a:srgbClr val="FBAE40"/>
          </p15:clr>
        </p15:guide>
        <p15:guide id="2" pos="6159">
          <p15:clr>
            <a:srgbClr val="FBAE40"/>
          </p15:clr>
        </p15:guide>
        <p15:guide id="3" orient="horz" pos="4020">
          <p15:clr>
            <a:srgbClr val="FBAE40"/>
          </p15:clr>
        </p15:guide>
        <p15:guide id="4" orient="horz" pos="663">
          <p15:clr>
            <a:srgbClr val="FBAE40"/>
          </p15:clr>
        </p15:guide>
        <p15:guide id="5" orient="horz" pos="365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4568371"/>
            <a:ext cx="4014788" cy="148092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Место для указания источников и сносок</a:t>
            </a:r>
            <a:endParaRPr lang="en-US" dirty="0" smtClean="0"/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186737" y="4579414"/>
            <a:ext cx="561975" cy="13704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700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431800"/>
            <a:ext cx="6561138" cy="33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2300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ru-RU" dirty="0" smtClean="0"/>
              <a:t>Заголовок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1476376"/>
            <a:ext cx="4014788" cy="246590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itchFamily="34" charset="0"/>
              <a:buNone/>
              <a:defRPr sz="12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ru-RU" sz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Текст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5"/>
          </p:nvPr>
        </p:nvSpPr>
        <p:spPr>
          <a:xfrm>
            <a:off x="4808538" y="1476375"/>
            <a:ext cx="3940175" cy="24569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00">
                <a:latin typeface="Arial" pitchFamily="34" charset="0"/>
                <a:cs typeface="Arial" pitchFamily="34" charset="0"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99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Слайд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5828E19-F354-DF47-B066-E5BD574211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0532" y="4841641"/>
            <a:ext cx="7722394" cy="109946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*</a:t>
            </a:r>
            <a:r>
              <a:rPr lang="en-US" dirty="0"/>
              <a:t> </a:t>
            </a:r>
            <a:r>
              <a:rPr lang="ru-RU" sz="900" b="0" i="0" u="none" strike="noStrike" cap="none" spc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Место для указания источников, сносок и примечаний.</a:t>
            </a:r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6B1F84-3D3A-5E96-A47F-74833F5685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0269" y="222853"/>
            <a:ext cx="6317719" cy="324151"/>
          </a:xfrm>
          <a:prstGeom prst="rect">
            <a:avLst/>
          </a:prstGeom>
        </p:spPr>
        <p:txBody>
          <a:bodyPr lIns="0" tIns="0" rIns="0" bIns="0" anchor="ctr"/>
          <a:lstStyle>
            <a:lvl1pPr>
              <a:lnSpc>
                <a:spcPct val="100000"/>
              </a:lnSpc>
              <a:defRPr lang="ru-RU" sz="1350" b="1" kern="12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/>
              <a:t>в 2 строки</a:t>
            </a:r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0058" y="0"/>
            <a:ext cx="1289416" cy="358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35642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иаграммы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hart Placeholder 4"/>
          <p:cNvSpPr>
            <a:spLocks noGrp="1"/>
          </p:cNvSpPr>
          <p:nvPr>
            <p:ph type="chart" sz="quarter" idx="16"/>
          </p:nvPr>
        </p:nvSpPr>
        <p:spPr>
          <a:xfrm>
            <a:off x="539750" y="1476375"/>
            <a:ext cx="4014788" cy="18351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700"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6" name="Chart Placeholder 4"/>
          <p:cNvSpPr>
            <a:spLocks noGrp="1"/>
          </p:cNvSpPr>
          <p:nvPr>
            <p:ph type="chart" sz="quarter" idx="17"/>
          </p:nvPr>
        </p:nvSpPr>
        <p:spPr>
          <a:xfrm>
            <a:off x="4808538" y="1476375"/>
            <a:ext cx="3940175" cy="18351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700"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4568371"/>
            <a:ext cx="4014788" cy="148092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Место для указания источников и сносок</a:t>
            </a:r>
            <a:endParaRPr lang="en-US" dirty="0" smtClean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186737" y="4579414"/>
            <a:ext cx="561975" cy="13704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700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431800"/>
            <a:ext cx="6561138" cy="33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2300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ru-RU" dirty="0" smtClean="0"/>
              <a:t>Заголовок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539750" y="3482975"/>
            <a:ext cx="4014788" cy="76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ru-RU" sz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Текст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sz="quarter" idx="19" hasCustomPrompt="1"/>
          </p:nvPr>
        </p:nvSpPr>
        <p:spPr>
          <a:xfrm>
            <a:off x="4808538" y="3479346"/>
            <a:ext cx="3940174" cy="76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ru-RU" sz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Текст</a:t>
            </a:r>
          </a:p>
        </p:txBody>
      </p:sp>
    </p:spTree>
    <p:extLst>
      <p:ext uri="{BB962C8B-B14F-4D97-AF65-F5344CB8AC3E}">
        <p14:creationId xmlns:p14="http://schemas.microsoft.com/office/powerpoint/2010/main" val="1645409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иаграммы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8" hasCustomPrompt="1"/>
          </p:nvPr>
        </p:nvSpPr>
        <p:spPr>
          <a:xfrm>
            <a:off x="539750" y="1476375"/>
            <a:ext cx="4014788" cy="28013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7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ru-RU" dirty="0" smtClean="0"/>
              <a:t>Контент</a:t>
            </a:r>
            <a:endParaRPr lang="en-US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9" hasCustomPrompt="1"/>
          </p:nvPr>
        </p:nvSpPr>
        <p:spPr>
          <a:xfrm>
            <a:off x="4808539" y="1476375"/>
            <a:ext cx="3940174" cy="28013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7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ru-RU" dirty="0" smtClean="0"/>
              <a:t>Контент</a:t>
            </a:r>
            <a:endParaRPr lang="en-US" dirty="0" smtClean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4568371"/>
            <a:ext cx="4014788" cy="148092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Место для указания источников и сносок</a:t>
            </a:r>
            <a:endParaRPr lang="en-US" dirty="0" smtClean="0"/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8186737" y="4579414"/>
            <a:ext cx="561975" cy="13704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700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431800"/>
            <a:ext cx="6561138" cy="33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2300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ru-RU" dirty="0" smtClean="0"/>
              <a:t>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476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hart Placeholder 4"/>
          <p:cNvSpPr>
            <a:spLocks noGrp="1"/>
          </p:cNvSpPr>
          <p:nvPr>
            <p:ph type="chart" sz="quarter" idx="17"/>
          </p:nvPr>
        </p:nvSpPr>
        <p:spPr>
          <a:xfrm>
            <a:off x="4808537" y="1476375"/>
            <a:ext cx="3940175" cy="250787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7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1476375"/>
            <a:ext cx="4014788" cy="24584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charset="0"/>
              <a:buNone/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ru-RU" dirty="0" smtClean="0"/>
              <a:t>Текст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4568371"/>
            <a:ext cx="4014788" cy="148092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Место для указания источников и сносок</a:t>
            </a:r>
            <a:endParaRPr lang="en-US" dirty="0" smtClean="0"/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186737" y="4579414"/>
            <a:ext cx="561975" cy="13704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700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431800"/>
            <a:ext cx="6561138" cy="33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2300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ru-RU" dirty="0" smtClean="0"/>
              <a:t>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775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539749" y="1476375"/>
            <a:ext cx="4860925" cy="127408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780"/>
              </a:lnSpc>
              <a:spcBef>
                <a:spcPts val="0"/>
              </a:spcBef>
              <a:buFontTx/>
              <a:buNone/>
              <a:defRPr sz="4100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ru-RU" dirty="0" smtClean="0"/>
              <a:t>Заголовок</a:t>
            </a:r>
            <a:endParaRPr lang="en-US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4488543"/>
            <a:ext cx="4860925" cy="22792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5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Дата</a:t>
            </a:r>
            <a:endParaRPr lang="ru-RU" dirty="0"/>
          </a:p>
        </p:txBody>
      </p:sp>
      <p:sp>
        <p:nvSpPr>
          <p:cNvPr id="4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3537857"/>
            <a:ext cx="4860925" cy="94637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Основная информация</a:t>
            </a:r>
            <a:endParaRPr lang="ru-RU" dirty="0"/>
          </a:p>
        </p:txBody>
      </p:sp>
      <p:sp>
        <p:nvSpPr>
          <p:cNvPr id="6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3083605"/>
            <a:ext cx="4860925" cy="2279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ФИО</a:t>
            </a:r>
            <a:endParaRPr lang="ru-RU" dirty="0"/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15" hasCustomPrompt="1"/>
          </p:nvPr>
        </p:nvSpPr>
        <p:spPr>
          <a:xfrm>
            <a:off x="539750" y="3311525"/>
            <a:ext cx="4860925" cy="2279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Должность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0501840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2839"/>
          </a:xfrm>
          <a:prstGeom prst="rect">
            <a:avLst/>
          </a:prstGeom>
        </p:spPr>
      </p:pic>
      <p:pic>
        <p:nvPicPr>
          <p:cNvPr id="4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431800"/>
            <a:ext cx="816864" cy="1046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016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73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82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5879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5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5879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5371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5879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5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5879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5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332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slideLayout" Target="../slideLayouts/slideLayout5.xml"/><Relationship Id="rId7" Type="http://schemas.openxmlformats.org/officeDocument/2006/relationships/chart" Target="../charts/chart5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7.xml"/><Relationship Id="rId9" Type="http://schemas.openxmlformats.org/officeDocument/2006/relationships/chart" Target="../charts/char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433161" y="1772993"/>
            <a:ext cx="5711825" cy="1189037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Тема </a:t>
            </a:r>
            <a:r>
              <a:rPr lang="ru-RU" dirty="0">
                <a:latin typeface="Arial" pitchFamily="34" charset="0"/>
                <a:cs typeface="Arial" pitchFamily="34" charset="0"/>
              </a:rPr>
              <a:t>презентации</a:t>
            </a:r>
          </a:p>
        </p:txBody>
      </p:sp>
      <p:sp>
        <p:nvSpPr>
          <p:cNvPr id="17" name="Текст 2"/>
          <p:cNvSpPr>
            <a:spLocks noGrp="1"/>
          </p:cNvSpPr>
          <p:nvPr>
            <p:ph type="body" sz="quarter" idx="10"/>
          </p:nvPr>
        </p:nvSpPr>
        <p:spPr>
          <a:xfrm>
            <a:off x="433160" y="2225169"/>
            <a:ext cx="5711825" cy="284683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Наименование мероприятия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название площадки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409635"/>
              </p:ext>
            </p:extLst>
          </p:nvPr>
        </p:nvGraphicFramePr>
        <p:xfrm>
          <a:off x="433160" y="2668111"/>
          <a:ext cx="6096000" cy="19202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88020">
                  <a:extLst>
                    <a:ext uri="{9D8B030D-6E8A-4147-A177-3AD203B41FA5}">
                      <a16:colId xmlns:a16="http://schemas.microsoft.com/office/drawing/2014/main" val="2137930267"/>
                    </a:ext>
                  </a:extLst>
                </a:gridCol>
                <a:gridCol w="2369820">
                  <a:extLst>
                    <a:ext uri="{9D8B030D-6E8A-4147-A177-3AD203B41FA5}">
                      <a16:colId xmlns:a16="http://schemas.microsoft.com/office/drawing/2014/main" val="720887884"/>
                    </a:ext>
                  </a:extLst>
                </a:gridCol>
                <a:gridCol w="2338160">
                  <a:extLst>
                    <a:ext uri="{9D8B030D-6E8A-4147-A177-3AD203B41FA5}">
                      <a16:colId xmlns:a16="http://schemas.microsoft.com/office/drawing/2014/main" val="3426873850"/>
                    </a:ext>
                  </a:extLst>
                </a:gridCol>
              </a:tblGrid>
              <a:tr h="204629"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Заказчик</a:t>
                      </a:r>
                      <a:endParaRPr lang="ru-RU" sz="12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Должность /ФИО</a:t>
                      </a:r>
                    </a:p>
                  </a:txBody>
                  <a:tcPr>
                    <a:lnL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подпись</a:t>
                      </a:r>
                      <a:endParaRPr lang="ru-RU" sz="1200" b="0" i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7086408"/>
                  </a:ext>
                </a:extLst>
              </a:tr>
              <a:tr h="250349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ru-RU" sz="12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НР ПННТР</a:t>
                      </a:r>
                      <a:endParaRPr lang="ru-RU" sz="12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ПННТР/ФИО</a:t>
                      </a:r>
                    </a:p>
                  </a:txBody>
                  <a:tcPr>
                    <a:lnL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подпись</a:t>
                      </a:r>
                    </a:p>
                  </a:txBody>
                  <a:tcPr>
                    <a:lnL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503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ru-RU" sz="12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Главный конструктор </a:t>
                      </a:r>
                      <a:endParaRPr lang="ru-RU" sz="12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Должность /ФИО</a:t>
                      </a:r>
                    </a:p>
                  </a:txBody>
                  <a:tcPr>
                    <a:lnL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подпись</a:t>
                      </a:r>
                    </a:p>
                  </a:txBody>
                  <a:tcPr>
                    <a:lnL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9410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ru-RU" sz="12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Главный технолог</a:t>
                      </a:r>
                      <a:endParaRPr lang="ru-RU" sz="12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Должность /ФИО</a:t>
                      </a:r>
                    </a:p>
                  </a:txBody>
                  <a:tcPr>
                    <a:lnL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подпись</a:t>
                      </a:r>
                    </a:p>
                  </a:txBody>
                  <a:tcPr>
                    <a:lnL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795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Руководитель проекта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Должность /ФИО</a:t>
                      </a:r>
                    </a:p>
                  </a:txBody>
                  <a:tcPr>
                    <a:lnL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подпись</a:t>
                      </a:r>
                    </a:p>
                  </a:txBody>
                  <a:tcPr>
                    <a:lnL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0787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451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Описание специфики по типу бизнеса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388" y="1021670"/>
            <a:ext cx="8785225" cy="4457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Для проектов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нового бизнеса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627157"/>
              </p:ext>
            </p:extLst>
          </p:nvPr>
        </p:nvGraphicFramePr>
        <p:xfrm>
          <a:off x="179388" y="1832591"/>
          <a:ext cx="8641084" cy="3142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2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98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56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Описываемый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подраздел</a:t>
                      </a:r>
                      <a:endParaRPr lang="ru-RU" sz="1200" b="1" i="0" u="none" strike="noStrike" dirty="0">
                        <a:solidFill>
                          <a:srgbClr val="00B0F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r>
                        <a:rPr lang="ru-RU" sz="12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Комментарии</a:t>
                      </a:r>
                      <a:endParaRPr lang="ru-RU" sz="1200" b="1" i="0" u="none" strike="noStrike" dirty="0">
                        <a:solidFill>
                          <a:srgbClr val="00B0F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449">
                <a:tc>
                  <a:txBody>
                    <a:bodyPr/>
                    <a:lstStyle/>
                    <a:p>
                      <a:pPr marL="0" lvl="2" indent="0"/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 продукции</a:t>
                      </a:r>
                    </a:p>
                  </a:txBody>
                  <a:tcPr marL="36000" marR="36000" marT="36000" marB="3600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Представить состав и характеристику продукции, с выпуском которой связана реализация проекта</a:t>
                      </a:r>
                    </a:p>
                  </a:txBody>
                  <a:tcPr marL="36000" marR="36000" marT="36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567">
                <a:tc>
                  <a:txBody>
                    <a:bodyPr/>
                    <a:lstStyle/>
                    <a:p>
                      <a:pPr marL="0" marR="0" lvl="2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рынка продукции и каналов продаж</a:t>
                      </a:r>
                      <a:endParaRPr lang="ru-RU" sz="1200" b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itchFamily="34" charset="0"/>
                        <a:buChar char="•"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Общая характеристика рынка и прогноз его развития</a:t>
                      </a:r>
                    </a:p>
                    <a:p>
                      <a:pPr marL="171450" marR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Сведения о потребителях, конкурентах, товарах-заменителях</a:t>
                      </a:r>
                    </a:p>
                    <a:p>
                      <a:pPr marL="171450" marR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План продаж, мероприятия по стимулированию продаж</a:t>
                      </a:r>
                    </a:p>
                    <a:p>
                      <a:pPr marL="171450" marR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Планируемая доля ЦФО-3 на данном рынке на горизонте планирования и после реализации проекта</a:t>
                      </a:r>
                    </a:p>
                    <a:p>
                      <a:pPr marL="171450" marR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Каналы продаж продукции, создаваемой в результате проекта (прямые поставки заказчикам, реализация через посредников (указать каких), интернет-продажа и т.д.)</a:t>
                      </a:r>
                    </a:p>
                    <a:p>
                      <a:pPr marL="171450" marR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Планируемые заказчики продукта проекта, прогнозные объемы закупок, цена продажи для каждого заказчика и статус переговоров с ними</a:t>
                      </a:r>
                      <a:endParaRPr lang="ru-RU" sz="1200" b="0" i="0" u="none" strike="noStrike" dirty="0" smtClean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marR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Указана подтвержденная (письма, законодательные акты, резолюции и т.д.) информация о заинтересованности органов власти и общественных организаций в проекте (если применимо)</a:t>
                      </a:r>
                      <a:endParaRPr lang="ru-RU" sz="1200" b="0" i="0" u="none" strike="noStrike" dirty="0" smtClean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9388" y="1463259"/>
            <a:ext cx="8785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разделе представляется следующая информация: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58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продукции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9388" y="1463259"/>
            <a:ext cx="8785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разделе представляется следующая информация: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414132"/>
              </p:ext>
            </p:extLst>
          </p:nvPr>
        </p:nvGraphicFramePr>
        <p:xfrm>
          <a:off x="251458" y="1832591"/>
          <a:ext cx="8713155" cy="20182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13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Требования к описанию</a:t>
                      </a:r>
                      <a:endParaRPr lang="ru-RU" sz="1200" b="1" i="0" u="none" strike="noStrike" dirty="0">
                        <a:solidFill>
                          <a:srgbClr val="00B0F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11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Добавлена фото/схема конечного продукта, создаваемого в результате </a:t>
                      </a:r>
                      <a:r>
                        <a:rPr lang="ru-RU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проекта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518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Указаны характеристики конечного продукта:</a:t>
                      </a:r>
                      <a:br>
                        <a:rPr lang="ru-RU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технические параметры (минимум 3 характеристики: физические и химические свойства, габариты, вес и т.д.);</a:t>
                      </a:r>
                      <a:br>
                        <a:rPr lang="ru-RU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цена продажи;</a:t>
                      </a:r>
                      <a:br>
                        <a:rPr lang="ru-RU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конкурентные преимущества (наличие </a:t>
                      </a:r>
                      <a:r>
                        <a:rPr lang="ru-RU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постпродажного</a:t>
                      </a:r>
                      <a:r>
                        <a:rPr lang="ru-RU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обслуживания, логистика и т.д</a:t>
                      </a:r>
                      <a:r>
                        <a:rPr lang="ru-RU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.).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11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Содержит информацию об имеющихся или создаваемых в результате проекта у ЦФО-3 РИД по тематике </a:t>
                      </a:r>
                      <a:r>
                        <a:rPr lang="ru-RU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проекта (если</a:t>
                      </a:r>
                      <a:r>
                        <a:rPr lang="ru-RU" sz="12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применимо</a:t>
                      </a:r>
                      <a:r>
                        <a:rPr lang="ru-RU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752536" y="855987"/>
            <a:ext cx="4212077" cy="1799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/>
              <a:t>Информацию по конечному продукту, создаваемого в рамках проекта, необходимо описать </a:t>
            </a:r>
            <a:r>
              <a:rPr lang="ru-RU" sz="1400" b="1" dirty="0"/>
              <a:t>максимально четко</a:t>
            </a:r>
            <a:r>
              <a:rPr lang="ru-RU" sz="1400" dirty="0"/>
              <a:t>, чтобы было понятно какой </a:t>
            </a:r>
            <a:r>
              <a:rPr lang="ru-RU" sz="1400" b="1" dirty="0"/>
              <a:t>итог </a:t>
            </a:r>
            <a:r>
              <a:rPr lang="ru-RU" sz="1400" b="1" dirty="0" smtClean="0"/>
              <a:t>проекта</a:t>
            </a:r>
            <a:r>
              <a:rPr lang="en-US" sz="1400" b="1" dirty="0" smtClean="0"/>
              <a:t>.</a:t>
            </a:r>
            <a:endParaRPr lang="ru-RU" sz="1400" b="1" dirty="0" smtClean="0"/>
          </a:p>
          <a:p>
            <a:r>
              <a:rPr lang="ru-RU" sz="1400" dirty="0" smtClean="0"/>
              <a:t>Не </a:t>
            </a:r>
            <a:r>
              <a:rPr lang="ru-RU" sz="1400" dirty="0"/>
              <a:t>должна указываться информация, раскрывающая сущность планируемых к созданию РИД (способы</a:t>
            </a:r>
            <a:r>
              <a:rPr lang="ru-RU" sz="1400"/>
              <a:t>, </a:t>
            </a:r>
            <a:r>
              <a:rPr lang="ru-RU" sz="1400" smtClean="0"/>
              <a:t>конструкции </a:t>
            </a:r>
            <a:r>
              <a:rPr lang="ru-RU" sz="1400" dirty="0"/>
              <a:t>устройств, формулы разрабатываемых веществ, алгоритмы и т.д.)</a:t>
            </a:r>
          </a:p>
        </p:txBody>
      </p:sp>
    </p:spTree>
    <p:extLst>
      <p:ext uri="{BB962C8B-B14F-4D97-AF65-F5344CB8AC3E}">
        <p14:creationId xmlns:p14="http://schemas.microsoft.com/office/powerpoint/2010/main" val="135842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продукции</a:t>
            </a:r>
            <a:endParaRPr lang="ru-RU" dirty="0"/>
          </a:p>
        </p:txBody>
      </p:sp>
      <p:pic>
        <p:nvPicPr>
          <p:cNvPr id="8" name="Рисунок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42" b="15345"/>
          <a:stretch/>
        </p:blipFill>
        <p:spPr bwMode="auto">
          <a:xfrm>
            <a:off x="179388" y="1949971"/>
            <a:ext cx="4464620" cy="30243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6629" y="1132751"/>
            <a:ext cx="3931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Общая </a:t>
            </a:r>
            <a:r>
              <a:rPr lang="ru-RU" sz="1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схема устройства каталитического нейтрализатора автомобиля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31753" y="869851"/>
            <a:ext cx="22395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Продукция ООО </a:t>
            </a:r>
            <a:r>
              <a:rPr lang="ru-RU" sz="16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</a:t>
            </a:r>
            <a:endParaRPr lang="ru-RU" sz="1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29"/>
          <p:cNvSpPr>
            <a:spLocks noChangeArrowheads="1"/>
          </p:cNvSpPr>
          <p:nvPr/>
        </p:nvSpPr>
        <p:spPr bwMode="auto">
          <a:xfrm flipH="1">
            <a:off x="4700294" y="1249708"/>
            <a:ext cx="4319588" cy="64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0" tIns="45701" rIns="91400" bIns="45701">
            <a:spAutoFit/>
          </a:bodyPr>
          <a:lstStyle/>
          <a:p>
            <a:pPr eaLnBrk="0" hangingPunct="0"/>
            <a:r>
              <a:rPr lang="en-US" sz="12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sz="12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КАТАЛИТИЧЕСКИЕ БЛОКИ</a:t>
            </a:r>
          </a:p>
          <a:p>
            <a:pPr eaLnBrk="0" hangingPunct="0"/>
            <a:r>
              <a:rPr lang="ru-RU" sz="1200" dirty="0" smtClean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автотранспорта различных производителей, обеспечивающие соответствие требованиям Евро-3/ 4/ </a:t>
            </a:r>
            <a:r>
              <a:rPr lang="ru-RU" sz="1200" dirty="0" smtClean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1200" dirty="0" smtClean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42" descr="автомобильные катализаторы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6147543" y="1885600"/>
            <a:ext cx="1304777" cy="85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716013" y="2823844"/>
            <a:ext cx="4392613" cy="5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00" tIns="45701" rIns="91400" bIns="45701" anchor="ctr"/>
          <a:lstStyle/>
          <a:p>
            <a:pPr eaLnBrk="0" hangingPunct="0">
              <a:lnSpc>
                <a:spcPct val="90000"/>
              </a:lnSpc>
            </a:pPr>
            <a:r>
              <a:rPr lang="en-US" sz="12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12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en-US" sz="12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ЕЙТРАЛИЗАТОРЫ</a:t>
            </a:r>
            <a:endParaRPr lang="ru-RU" sz="1200" b="1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>
              <a:lnSpc>
                <a:spcPct val="90000"/>
              </a:lnSpc>
            </a:pPr>
            <a:r>
              <a:rPr lang="ru-RU" sz="1200" dirty="0" smtClean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автомобилей  (от  </a:t>
            </a:r>
            <a:r>
              <a:rPr lang="en-US" sz="1200" dirty="0" err="1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малолитражных</a:t>
            </a:r>
            <a:r>
              <a:rPr lang="en-US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 </a:t>
            </a:r>
            <a:r>
              <a:rPr lang="en-US" sz="1200" dirty="0" err="1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большегрузных</a:t>
            </a:r>
            <a:r>
              <a:rPr lang="ru-RU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eaLnBrk="0" hangingPunct="0">
              <a:lnSpc>
                <a:spcPct val="90000"/>
              </a:lnSpc>
            </a:pPr>
            <a:r>
              <a:rPr lang="ru-RU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бензиновыми и </a:t>
            </a:r>
            <a:r>
              <a:rPr lang="en-US" sz="1200" dirty="0" err="1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дизельными</a:t>
            </a:r>
            <a:r>
              <a:rPr lang="en-US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двигателями</a:t>
            </a:r>
            <a:r>
              <a:rPr kumimoji="1" lang="ru-RU" sz="1400" b="1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pic>
        <p:nvPicPr>
          <p:cNvPr id="14" name="Picture 24" descr="correct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60088" y="3453590"/>
            <a:ext cx="1633761" cy="1129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8" descr="Рисунок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62626" y="3281653"/>
            <a:ext cx="1378843" cy="118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756723" y="4374143"/>
            <a:ext cx="208823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Катоколлектор</a:t>
            </a:r>
            <a:endParaRPr lang="ru-RU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(нейтрализатор, максимально приближенный к двигателю)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100888" y="4582936"/>
            <a:ext cx="12743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Нейтрализатор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879369">
            <a:off x="6930145" y="806932"/>
            <a:ext cx="1706563" cy="3603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Пример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7383" y="4019852"/>
            <a:ext cx="2940643" cy="9544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 smtClean="0"/>
              <a:t>Не </a:t>
            </a:r>
            <a:r>
              <a:rPr lang="ru-RU" sz="1100" dirty="0"/>
              <a:t>должна указываться информация, раскрывающая сущность планируемых к созданию РИД (способы, </a:t>
            </a:r>
            <a:r>
              <a:rPr lang="ru-RU" sz="1100" dirty="0" smtClean="0"/>
              <a:t>конструкции </a:t>
            </a:r>
            <a:r>
              <a:rPr lang="ru-RU" sz="1100" dirty="0"/>
              <a:t>устройств, формулы разрабатываемых веществ, алгоритмы и т.д.)</a:t>
            </a:r>
          </a:p>
        </p:txBody>
      </p:sp>
    </p:spTree>
    <p:extLst>
      <p:ext uri="{BB962C8B-B14F-4D97-AF65-F5344CB8AC3E}">
        <p14:creationId xmlns:p14="http://schemas.microsoft.com/office/powerpoint/2010/main" val="48115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Обзор целевого рынка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5089" y="872686"/>
            <a:ext cx="8159636" cy="25391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>
              <a:defRPr/>
            </a:pPr>
            <a:r>
              <a:rPr lang="ru-RU" sz="1050" b="1" kern="0" dirty="0">
                <a:latin typeface="Arial" panose="020B0604020202020204" pitchFamily="34" charset="0"/>
                <a:cs typeface="Arial" panose="020B0604020202020204" pitchFamily="34" charset="0"/>
              </a:rPr>
              <a:t>Краткий обзор целевого рынка (источник: …):</a:t>
            </a:r>
          </a:p>
        </p:txBody>
      </p:sp>
      <p:sp>
        <p:nvSpPr>
          <p:cNvPr id="9" name="TextBox 44"/>
          <p:cNvSpPr txBox="1">
            <a:spLocks noChangeArrowheads="1"/>
          </p:cNvSpPr>
          <p:nvPr/>
        </p:nvSpPr>
        <p:spPr bwMode="auto">
          <a:xfrm>
            <a:off x="364467" y="1172048"/>
            <a:ext cx="2959624" cy="774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33" tIns="45667" rIns="91333" bIns="45667">
            <a:spAutoFit/>
          </a:bodyPr>
          <a:lstStyle>
            <a:lvl1pPr marL="228600" indent="-228600" defTabSz="4476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76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76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76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76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43000" indent="-243000" eaLnBrk="1">
              <a:spcBef>
                <a:spcPts val="450"/>
              </a:spcBef>
              <a:buClr>
                <a:srgbClr val="025EA1"/>
              </a:buClr>
              <a:buSzPct val="120000"/>
              <a:buFont typeface="Arial"/>
              <a:buChar char="•"/>
              <a:defRPr/>
            </a:pPr>
            <a:r>
              <a:rPr lang="ru-RU" altLang="ru-RU" sz="900" kern="0" dirty="0">
                <a:solidFill>
                  <a:srgbClr val="1413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объем услуг … с учетом соседних ФО –  т/год</a:t>
            </a:r>
          </a:p>
          <a:p>
            <a:pPr marL="243000" indent="-243000" eaLnBrk="1">
              <a:spcBef>
                <a:spcPts val="450"/>
              </a:spcBef>
              <a:buClr>
                <a:srgbClr val="025EA1"/>
              </a:buClr>
              <a:buSzPct val="120000"/>
              <a:buFont typeface="Arial"/>
              <a:buChar char="•"/>
              <a:defRPr/>
            </a:pPr>
            <a:r>
              <a:rPr lang="ru-RU" altLang="ru-RU" sz="900" kern="0" dirty="0">
                <a:solidFill>
                  <a:srgbClr val="1413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средняя цена стерилизации –руб. за кг </a:t>
            </a:r>
            <a:br>
              <a:rPr lang="ru-RU" altLang="ru-RU" sz="900" kern="0" dirty="0">
                <a:solidFill>
                  <a:srgbClr val="14131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900" kern="0" dirty="0">
                <a:solidFill>
                  <a:srgbClr val="1413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зависимости от технологии</a:t>
            </a:r>
          </a:p>
          <a:p>
            <a:pPr marL="243000" indent="-243000" eaLnBrk="1">
              <a:spcBef>
                <a:spcPts val="450"/>
              </a:spcBef>
              <a:buClr>
                <a:srgbClr val="025EA1"/>
              </a:buClr>
              <a:buSzPct val="120000"/>
              <a:buFont typeface="Arial"/>
              <a:buChar char="•"/>
              <a:defRPr/>
            </a:pPr>
            <a:r>
              <a:rPr lang="ru-RU" altLang="ru-RU" sz="900" kern="0" dirty="0">
                <a:solidFill>
                  <a:srgbClr val="1413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предприятия, оказывающих услуги, в РФ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52963" y="872686"/>
            <a:ext cx="3695668" cy="25391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ru-RU" altLang="ru-RU" sz="1050" b="1" kern="0" dirty="0">
                <a:latin typeface="Arial" panose="020B0604020202020204" pitchFamily="34" charset="0"/>
                <a:cs typeface="Arial" panose="020B0604020202020204" pitchFamily="34" charset="0"/>
              </a:rPr>
              <a:t>Входные барьеры на целевые рынки:</a:t>
            </a:r>
          </a:p>
        </p:txBody>
      </p:sp>
      <p:sp>
        <p:nvSpPr>
          <p:cNvPr id="11" name="TextBox 44"/>
          <p:cNvSpPr txBox="1">
            <a:spLocks noChangeArrowheads="1"/>
          </p:cNvSpPr>
          <p:nvPr/>
        </p:nvSpPr>
        <p:spPr bwMode="auto">
          <a:xfrm>
            <a:off x="4568429" y="1170931"/>
            <a:ext cx="2976562" cy="774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33" tIns="45667" rIns="91333" bIns="45667">
            <a:spAutoFit/>
          </a:bodyPr>
          <a:lstStyle>
            <a:lvl1pPr marL="228600" indent="-228600" defTabSz="4476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76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76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76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76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43000" indent="-243000" eaLnBrk="1">
              <a:spcBef>
                <a:spcPts val="450"/>
              </a:spcBef>
              <a:buClr>
                <a:srgbClr val="025EA1"/>
              </a:buClr>
              <a:buSzPct val="120000"/>
              <a:buFont typeface="Arial"/>
              <a:buChar char="•"/>
              <a:defRPr/>
            </a:pPr>
            <a:r>
              <a:rPr lang="ru-RU" altLang="ru-RU" sz="900" kern="0" dirty="0">
                <a:solidFill>
                  <a:srgbClr val="1413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строгие нормативные требования</a:t>
            </a:r>
          </a:p>
          <a:p>
            <a:pPr marL="243000" indent="-243000" eaLnBrk="1">
              <a:spcBef>
                <a:spcPts val="450"/>
              </a:spcBef>
              <a:buClr>
                <a:srgbClr val="025EA1"/>
              </a:buClr>
              <a:buSzPct val="120000"/>
              <a:buFont typeface="Arial"/>
              <a:buChar char="•"/>
              <a:defRPr/>
            </a:pPr>
            <a:r>
              <a:rPr lang="ru-RU" altLang="ru-RU" sz="900" kern="0" dirty="0">
                <a:solidFill>
                  <a:srgbClr val="1413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высокая стоимость оборудования</a:t>
            </a:r>
          </a:p>
          <a:p>
            <a:pPr marL="243000" indent="-243000" eaLnBrk="1">
              <a:spcBef>
                <a:spcPts val="450"/>
              </a:spcBef>
              <a:buClr>
                <a:srgbClr val="025EA1"/>
              </a:buClr>
              <a:buSzPct val="120000"/>
              <a:buFont typeface="Arial"/>
              <a:buChar char="•"/>
              <a:defRPr/>
            </a:pPr>
            <a:r>
              <a:rPr lang="ru-RU" altLang="ru-RU" sz="900" kern="0" dirty="0">
                <a:solidFill>
                  <a:srgbClr val="1413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настороженное отношение населения </a:t>
            </a:r>
            <a:br>
              <a:rPr lang="ru-RU" altLang="ru-RU" sz="900" kern="0" dirty="0">
                <a:solidFill>
                  <a:srgbClr val="14131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900" kern="0" dirty="0">
                <a:solidFill>
                  <a:srgbClr val="1413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радиационным технологиям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55089" y="2174813"/>
            <a:ext cx="3195680" cy="25391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ru-RU" altLang="ru-RU" sz="1050" b="1" kern="0" dirty="0">
                <a:latin typeface="Arial" panose="020B0604020202020204" pitchFamily="34" charset="0"/>
                <a:cs typeface="Arial" panose="020B0604020202020204" pitchFamily="34" charset="0"/>
              </a:rPr>
              <a:t>Объем спроса: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/>
          </p:nvPr>
        </p:nvGraphicFramePr>
        <p:xfrm>
          <a:off x="455089" y="2465588"/>
          <a:ext cx="3659711" cy="1971872"/>
        </p:xfrm>
        <a:graphic>
          <a:graphicData uri="http://schemas.openxmlformats.org/drawingml/2006/table">
            <a:tbl>
              <a:tblPr/>
              <a:tblGrid>
                <a:gridCol w="1671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7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7236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40000"/>
                        </a:spcBef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indent="-285750" algn="l" defTabSz="914400" rtl="0" eaLnBrk="1" latinLnBrk="0" hangingPunct="1"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indent="-228600" algn="l" defTabSz="914400" rtl="0" eaLnBrk="1" latinLnBrk="0" hangingPunct="1">
                        <a:spcAft>
                          <a:spcPct val="3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Федеральный округ</a:t>
                      </a:r>
                    </a:p>
                  </a:txBody>
                  <a:tcPr marL="91340" marR="91340" marT="45620" marB="4562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EA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40000"/>
                        </a:spcBef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indent="-285750" algn="l" defTabSz="914400" rtl="0" eaLnBrk="1" latinLnBrk="0" hangingPunct="1"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indent="-228600" algn="l" defTabSz="914400" rtl="0" eaLnBrk="1" latinLnBrk="0" hangingPunct="1">
                        <a:spcAft>
                          <a:spcPct val="3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Объем спроса, тонн/год</a:t>
                      </a:r>
                    </a:p>
                  </a:txBody>
                  <a:tcPr marL="91340" marR="91340" marT="45620" marB="45620" anchor="ctr" horzOverflow="overflow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E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106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40000"/>
                        </a:spcBef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indent="-285750" algn="l" defTabSz="914400" rtl="0" eaLnBrk="1" latinLnBrk="0" hangingPunct="1"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indent="-228600" algn="l" defTabSz="914400" rtl="0" eaLnBrk="1" latinLnBrk="0" hangingPunct="1">
                        <a:spcAft>
                          <a:spcPct val="3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ЦФО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340" marR="91340" marT="45620" marB="4562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40000"/>
                        </a:spcBef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indent="-285750" algn="l" defTabSz="914400" rtl="0" eaLnBrk="1" latinLnBrk="0" hangingPunct="1"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indent="-228600" algn="l" defTabSz="914400" rtl="0" eaLnBrk="1" latinLnBrk="0" hangingPunct="1">
                        <a:spcAft>
                          <a:spcPct val="3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10 340</a:t>
                      </a:r>
                    </a:p>
                  </a:txBody>
                  <a:tcPr marL="91340" marR="91340" marT="45620" marB="45620" anchor="ctr" horzOverflow="overflow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106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40000"/>
                        </a:spcBef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indent="-285750" algn="l" defTabSz="914400" rtl="0" eaLnBrk="1" latinLnBrk="0" hangingPunct="1"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indent="-228600" algn="l" defTabSz="914400" rtl="0" eaLnBrk="1" latinLnBrk="0" hangingPunct="1">
                        <a:spcAft>
                          <a:spcPct val="3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СЗФО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340" marR="91340" marT="45620" marB="4562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40000"/>
                        </a:spcBef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indent="-285750" algn="l" defTabSz="914400" rtl="0" eaLnBrk="1" latinLnBrk="0" hangingPunct="1"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indent="-228600" algn="l" defTabSz="914400" rtl="0" eaLnBrk="1" latinLnBrk="0" hangingPunct="1">
                        <a:spcAft>
                          <a:spcPct val="3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1 892</a:t>
                      </a:r>
                    </a:p>
                  </a:txBody>
                  <a:tcPr marL="91340" marR="91340" marT="45620" marB="45620" anchor="ctr" horzOverflow="overflow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106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40000"/>
                        </a:spcBef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indent="-285750" algn="l" defTabSz="914400" rtl="0" eaLnBrk="1" latinLnBrk="0" hangingPunct="1"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indent="-228600" algn="l" defTabSz="914400" rtl="0" eaLnBrk="1" latinLnBrk="0" hangingPunct="1">
                        <a:spcAft>
                          <a:spcPct val="3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ПФО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340" marR="91340" marT="45620" marB="4562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40000"/>
                        </a:spcBef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indent="-285750" algn="l" defTabSz="914400" rtl="0" eaLnBrk="1" latinLnBrk="0" hangingPunct="1"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indent="-228600" algn="l" defTabSz="914400" rtl="0" eaLnBrk="1" latinLnBrk="0" hangingPunct="1">
                        <a:spcAft>
                          <a:spcPct val="3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2 310</a:t>
                      </a:r>
                    </a:p>
                  </a:txBody>
                  <a:tcPr marL="91340" marR="91340" marT="45620" marB="45620" anchor="ctr" horzOverflow="overflow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106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40000"/>
                        </a:spcBef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indent="-285750" algn="l" defTabSz="914400" rtl="0" eaLnBrk="1" latinLnBrk="0" hangingPunct="1"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indent="-228600" algn="l" defTabSz="914400" rtl="0" eaLnBrk="1" latinLnBrk="0" hangingPunct="1">
                        <a:spcAft>
                          <a:spcPct val="3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ЮФО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340" marR="91340" marT="45620" marB="4562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40000"/>
                        </a:spcBef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indent="-285750" algn="l" defTabSz="914400" rtl="0" eaLnBrk="1" latinLnBrk="0" hangingPunct="1"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indent="-228600" algn="l" defTabSz="914400" rtl="0" eaLnBrk="1" latinLnBrk="0" hangingPunct="1">
                        <a:spcAft>
                          <a:spcPct val="3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370</a:t>
                      </a:r>
                    </a:p>
                  </a:txBody>
                  <a:tcPr marL="91340" marR="91340" marT="45620" marB="45620" anchor="ctr" horzOverflow="overflow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106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40000"/>
                        </a:spcBef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indent="-285750" algn="l" defTabSz="914400" rtl="0" eaLnBrk="1" latinLnBrk="0" hangingPunct="1"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indent="-228600" algn="l" defTabSz="914400" rtl="0" eaLnBrk="1" latinLnBrk="0" hangingPunct="1">
                        <a:spcAft>
                          <a:spcPct val="3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УФО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340" marR="91340" marT="45620" marB="4562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40000"/>
                        </a:spcBef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indent="-285750" algn="l" defTabSz="914400" rtl="0" eaLnBrk="1" latinLnBrk="0" hangingPunct="1">
                        <a:spcAft>
                          <a:spcPct val="2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indent="-228600" algn="l" defTabSz="914400" rtl="0" eaLnBrk="1" latinLnBrk="0" hangingPunct="1">
                        <a:spcAft>
                          <a:spcPct val="3000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indent="-228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622</a:t>
                      </a:r>
                    </a:p>
                  </a:txBody>
                  <a:tcPr marL="91340" marR="91340" marT="45620" marB="45620" anchor="ctr" horzOverflow="overflow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1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Источник: анализ рынка …</a:t>
                      </a:r>
                    </a:p>
                  </a:txBody>
                  <a:tcPr marL="91340" marR="91340" marT="45620" marB="4562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340" marR="91340" marT="45620" marB="45620" anchor="ctr" horzOverflow="overflow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4652963" y="2174813"/>
            <a:ext cx="3195680" cy="25391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ru-RU" altLang="ru-RU" sz="1050" b="1" kern="0" dirty="0">
                <a:latin typeface="Arial" panose="020B0604020202020204" pitchFamily="34" charset="0"/>
                <a:cs typeface="Arial" panose="020B0604020202020204" pitchFamily="34" charset="0"/>
              </a:rPr>
              <a:t>Прогноз развития рынка:</a:t>
            </a:r>
          </a:p>
        </p:txBody>
      </p:sp>
      <p:graphicFrame>
        <p:nvGraphicFramePr>
          <p:cNvPr id="16" name="Диаграмма 15"/>
          <p:cNvGraphicFramePr/>
          <p:nvPr>
            <p:extLst/>
          </p:nvPr>
        </p:nvGraphicFramePr>
        <p:xfrm>
          <a:off x="4568429" y="2567873"/>
          <a:ext cx="4131469" cy="2109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Прямоугольник 13"/>
          <p:cNvSpPr/>
          <p:nvPr/>
        </p:nvSpPr>
        <p:spPr>
          <a:xfrm rot="879369">
            <a:off x="3448446" y="578371"/>
            <a:ext cx="1706563" cy="3603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</a:t>
            </a:r>
          </a:p>
        </p:txBody>
      </p:sp>
    </p:spTree>
    <p:extLst>
      <p:ext uri="{BB962C8B-B14F-4D97-AF65-F5344CB8AC3E}">
        <p14:creationId xmlns:p14="http://schemas.microsoft.com/office/powerpoint/2010/main" val="239730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конкуренты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52752" y="1211546"/>
            <a:ext cx="4418684" cy="415498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>
              <a:defRPr/>
            </a:pPr>
            <a:r>
              <a:rPr lang="ru-RU" sz="1050" b="1" kern="0" dirty="0">
                <a:latin typeface="Arial" panose="020B0604020202020204" pitchFamily="34" charset="0"/>
                <a:cs typeface="Arial" panose="020B0604020202020204" pitchFamily="34" charset="0"/>
              </a:rPr>
              <a:t>Основные игроки на рынке … </a:t>
            </a:r>
            <a:br>
              <a:rPr lang="ru-RU" sz="1050" b="1" kern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b="1" kern="0" dirty="0">
                <a:latin typeface="Arial" panose="020B0604020202020204" pitchFamily="34" charset="0"/>
                <a:cs typeface="Arial" panose="020B0604020202020204" pitchFamily="34" charset="0"/>
              </a:rPr>
              <a:t>(по объему продаж, 2020 год)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51154" y="4061441"/>
            <a:ext cx="4418684" cy="369332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>
              <a:defRPr/>
            </a:pPr>
            <a:r>
              <a:rPr lang="ru-RU" sz="1050" kern="0" dirty="0">
                <a:latin typeface="Arial" panose="020B0604020202020204" pitchFamily="34" charset="0"/>
                <a:cs typeface="Arial" panose="020B0604020202020204" pitchFamily="34" charset="0"/>
              </a:rPr>
              <a:t>Объем рынка – </a:t>
            </a:r>
            <a:r>
              <a:rPr lang="ru-RU" b="1" kern="0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ru-RU" sz="1050" kern="0" dirty="0">
                <a:latin typeface="Arial" panose="020B0604020202020204" pitchFamily="34" charset="0"/>
                <a:cs typeface="Arial" panose="020B0604020202020204" pitchFamily="34" charset="0"/>
              </a:rPr>
              <a:t> млн долл. </a:t>
            </a:r>
          </a:p>
        </p:txBody>
      </p:sp>
      <p:sp>
        <p:nvSpPr>
          <p:cNvPr id="10" name="Овал 9"/>
          <p:cNvSpPr/>
          <p:nvPr/>
        </p:nvSpPr>
        <p:spPr>
          <a:xfrm>
            <a:off x="-229554" y="179095"/>
            <a:ext cx="467567" cy="467567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67" rIns="35967" rtlCol="0" anchor="ctr"/>
          <a:lstStyle/>
          <a:p>
            <a:pPr algn="ctr"/>
            <a:r>
              <a:rPr lang="ru-RU" sz="1350" dirty="0"/>
              <a:t>15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0365" y="1211546"/>
            <a:ext cx="271935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050" b="1" kern="0" dirty="0">
                <a:latin typeface="Arial" panose="020B0604020202020204" pitchFamily="34" charset="0"/>
                <a:cs typeface="Arial" panose="020B0604020202020204" pitchFamily="34" charset="0"/>
              </a:rPr>
              <a:t>Производство конкурентов характеризуется: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81808" y="1799432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" b="1" dirty="0">
                <a:solidFill>
                  <a:srgbClr val="025EA1"/>
                </a:solidFill>
              </a:rPr>
              <a:t>01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81808" y="2285417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" b="1" dirty="0">
                <a:solidFill>
                  <a:srgbClr val="025EA1"/>
                </a:solidFill>
              </a:rPr>
              <a:t>02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81808" y="2771401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" b="1" dirty="0">
                <a:solidFill>
                  <a:srgbClr val="025EA1"/>
                </a:solidFill>
              </a:rPr>
              <a:t>03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81808" y="3258611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" b="1" dirty="0">
                <a:solidFill>
                  <a:srgbClr val="025EA1"/>
                </a:solidFill>
              </a:rPr>
              <a:t>04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08187" y="1795086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" b="1" dirty="0">
                <a:solidFill>
                  <a:srgbClr val="025EA1"/>
                </a:solidFill>
              </a:rPr>
              <a:t>05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708187" y="2281070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" b="1" dirty="0">
                <a:solidFill>
                  <a:srgbClr val="025EA1"/>
                </a:solidFill>
              </a:rPr>
              <a:t>06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08187" y="2771401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" b="1" dirty="0">
                <a:solidFill>
                  <a:srgbClr val="025EA1"/>
                </a:solidFill>
              </a:rPr>
              <a:t>07</a:t>
            </a:r>
          </a:p>
        </p:txBody>
      </p:sp>
      <p:graphicFrame>
        <p:nvGraphicFramePr>
          <p:cNvPr id="20" name="Диаграмма 19"/>
          <p:cNvGraphicFramePr/>
          <p:nvPr>
            <p:extLst/>
          </p:nvPr>
        </p:nvGraphicFramePr>
        <p:xfrm>
          <a:off x="-30447" y="1919380"/>
          <a:ext cx="3380609" cy="2319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Прямоугольник 16"/>
          <p:cNvSpPr/>
          <p:nvPr/>
        </p:nvSpPr>
        <p:spPr>
          <a:xfrm rot="879369">
            <a:off x="3448446" y="578371"/>
            <a:ext cx="1706563" cy="3603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</a:t>
            </a:r>
          </a:p>
        </p:txBody>
      </p:sp>
    </p:spTree>
    <p:extLst>
      <p:ext uri="{BB962C8B-B14F-4D97-AF65-F5344CB8AC3E}">
        <p14:creationId xmlns:p14="http://schemas.microsoft.com/office/powerpoint/2010/main" val="147224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Рыночные возможности для реализации проекта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879369">
            <a:off x="7267575" y="974725"/>
            <a:ext cx="1706563" cy="3603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9225" y="1125538"/>
            <a:ext cx="8167191" cy="338554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Выход с рынка конкурентов</a:t>
            </a:r>
            <a:endParaRPr lang="ru-RU" sz="1600" kern="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388" y="1545121"/>
            <a:ext cx="8785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Реакторный парк основных конкурентов выработал ресурс и требует замены: 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62" y="1916832"/>
            <a:ext cx="84582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49225" y="3159531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Предпр</a:t>
            </a:r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1</a:t>
            </a: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49750" y="3159531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Предпр</a:t>
            </a:r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2</a:t>
            </a: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39752" y="3159531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Предпр</a:t>
            </a:r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3</a:t>
            </a: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48064" y="3159531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Предпр</a:t>
            </a:r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4</a:t>
            </a: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79388" y="3933056"/>
            <a:ext cx="8167191" cy="338554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Суммарная доля освобождающегося рынка </a:t>
            </a:r>
            <a:r>
              <a:rPr lang="ru-RU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– __%, что составляет __ млн. </a:t>
            </a:r>
            <a:r>
              <a:rPr lang="ru-RU" sz="16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долл</a:t>
            </a:r>
            <a:r>
              <a:rPr lang="ru-RU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sz="16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48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Ключевые потребители продукции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545094"/>
              </p:ext>
            </p:extLst>
          </p:nvPr>
        </p:nvGraphicFramePr>
        <p:xfrm>
          <a:off x="234000" y="1013867"/>
          <a:ext cx="8786874" cy="220524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972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86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7005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00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1200" b="1" dirty="0">
                        <a:solidFill>
                          <a:srgbClr val="00B0F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Потребитель</a:t>
                      </a:r>
                      <a:endParaRPr lang="ru-RU" sz="1200" b="1" i="0" u="none" strike="noStrike" dirty="0">
                        <a:solidFill>
                          <a:srgbClr val="00B0F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Применение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продукции</a:t>
                      </a:r>
                      <a:endParaRPr lang="ru-RU" sz="1200" b="1" i="0" u="none" strike="noStrike" dirty="0" smtClean="0">
                        <a:solidFill>
                          <a:srgbClr val="00B0F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Потребность (</a:t>
                      </a:r>
                      <a:r>
                        <a:rPr lang="ru-RU" sz="1200" b="1" i="0" u="none" strike="noStrike" dirty="0" err="1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ед.изм</a:t>
                      </a:r>
                      <a:r>
                        <a:rPr lang="ru-RU" sz="1200" b="1" i="0" u="none" strike="noStrike" dirty="0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год )</a:t>
                      </a:r>
                      <a:endParaRPr lang="ru-RU" sz="1200" b="1" i="0" u="none" strike="noStrike" dirty="0">
                        <a:solidFill>
                          <a:srgbClr val="00B0F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CA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CA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Комментарий</a:t>
                      </a:r>
                      <a:endParaRPr lang="ru-RU" sz="1200" b="1" i="0" u="none" strike="noStrike" dirty="0">
                        <a:solidFill>
                          <a:srgbClr val="00B0F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0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 2015*</a:t>
                      </a:r>
                      <a:endParaRPr lang="ru-RU" sz="1200" b="1" i="0" u="none" strike="noStrike" dirty="0">
                        <a:solidFill>
                          <a:srgbClr val="00B0F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2015-2020</a:t>
                      </a:r>
                      <a:endParaRPr lang="ru-RU" sz="1200" b="1" i="0" u="none" strike="noStrike" dirty="0">
                        <a:solidFill>
                          <a:srgbClr val="00B0F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 2020</a:t>
                      </a:r>
                      <a:endParaRPr lang="ru-RU" sz="1200" b="1" i="0" u="none" strike="noStrike" dirty="0">
                        <a:solidFill>
                          <a:srgbClr val="00B0F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672800" y="3101340"/>
            <a:ext cx="3207994" cy="13717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sz="1600" dirty="0"/>
              <a:t>Планируемые заказчики продукта проекта, потребность и статус переговоров с ними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/>
              <a:t>Письма подтверждения</a:t>
            </a:r>
          </a:p>
        </p:txBody>
      </p:sp>
    </p:spTree>
    <p:extLst>
      <p:ext uri="{BB962C8B-B14F-4D97-AF65-F5344CB8AC3E}">
        <p14:creationId xmlns:p14="http://schemas.microsoft.com/office/powerpoint/2010/main" val="183413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Внедрение </a:t>
            </a:r>
            <a:r>
              <a:rPr lang="ru-RU" dirty="0"/>
              <a:t>результатов </a:t>
            </a:r>
            <a:r>
              <a:rPr lang="ru-RU" dirty="0" smtClean="0"/>
              <a:t>проекта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879369">
            <a:off x="7267575" y="974725"/>
            <a:ext cx="1706563" cy="3603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1772816"/>
            <a:ext cx="3024336" cy="57606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Создать комплекс на площадке …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1772816"/>
            <a:ext cx="3024336" cy="57606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Тиражировать результаты проекта за рубеж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3528" y="187618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этап</a:t>
            </a:r>
            <a:endParaRPr lang="ru-RU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09180" y="187618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этап</a:t>
            </a:r>
            <a:endParaRPr lang="ru-RU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2245514"/>
            <a:ext cx="86409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23528" y="1862366"/>
            <a:ext cx="86409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860032" y="2245514"/>
            <a:ext cx="86409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860032" y="1862366"/>
            <a:ext cx="86409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87624" y="2348880"/>
            <a:ext cx="30243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Коммерциализировать</a:t>
            </a:r>
            <a:r>
              <a:rPr lang="ru-RU" sz="14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опытную технологию: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Изготовить растворный реактор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Отработать сорбционную технологию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Запустить в эксплуатацию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Защитить РИД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Организовать продажи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22228" y="2348880"/>
            <a:ext cx="3024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Создать комплекс в стране 1: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по производству...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Создать комплекс в стране 2: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по производству... 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487694" y="894944"/>
            <a:ext cx="0" cy="3806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313620" y="2555937"/>
            <a:ext cx="4919311" cy="247123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sz="1600" dirty="0"/>
              <a:t>Запуск </a:t>
            </a:r>
            <a:r>
              <a:rPr lang="ru-RU" sz="1600" dirty="0" err="1"/>
              <a:t>инвест</a:t>
            </a:r>
            <a:r>
              <a:rPr lang="ru-RU" sz="1600" dirty="0"/>
              <a:t>. проекта по организации опытно-</a:t>
            </a:r>
            <a:r>
              <a:rPr lang="ru-RU" sz="1600" dirty="0" err="1"/>
              <a:t>промышл</a:t>
            </a:r>
            <a:r>
              <a:rPr lang="ru-RU" sz="1600" dirty="0"/>
              <a:t>./серийного производства (если требуется)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/>
              <a:t>Дальнейшие шаги по коммерциализации, сбытовая стратегия, план </a:t>
            </a:r>
            <a:r>
              <a:rPr lang="ru-RU" sz="1600" dirty="0" smtClean="0"/>
              <a:t>продаж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Указать требования </a:t>
            </a:r>
            <a:r>
              <a:rPr lang="ru-RU" sz="1600" dirty="0"/>
              <a:t>к продукту/технологии для ее внедрения: аттестация, сертификация, лицензирование, регистрация и т.п</a:t>
            </a:r>
            <a:r>
              <a:rPr lang="ru-RU" sz="1600" dirty="0" smtClean="0"/>
              <a:t>.</a:t>
            </a:r>
            <a:r>
              <a:rPr lang="ru-RU" sz="1600" b="1" dirty="0"/>
              <a:t> </a:t>
            </a:r>
            <a:endParaRPr lang="ru-RU" sz="1600" b="1" dirty="0" smtClean="0"/>
          </a:p>
          <a:p>
            <a:r>
              <a:rPr lang="ru-RU" sz="1600" b="1" dirty="0" smtClean="0"/>
              <a:t>Обязательно </a:t>
            </a:r>
            <a:r>
              <a:rPr lang="ru-RU" sz="1600" b="1" dirty="0"/>
              <a:t>указать кем и когда будут выкуплены результаты</a:t>
            </a:r>
            <a:r>
              <a:rPr lang="en-US" sz="1600" b="1" dirty="0"/>
              <a:t> </a:t>
            </a:r>
            <a:r>
              <a:rPr lang="ru-RU" sz="1600" b="1" dirty="0"/>
              <a:t>ЕОТП</a:t>
            </a:r>
            <a:r>
              <a:rPr lang="en-US" sz="1600" b="1" dirty="0" smtClean="0"/>
              <a:t>.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86479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Бюджет проекта и источники финансирования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146985"/>
              </p:ext>
            </p:extLst>
          </p:nvPr>
        </p:nvGraphicFramePr>
        <p:xfrm>
          <a:off x="194670" y="1059211"/>
          <a:ext cx="8779467" cy="1762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6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6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6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6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60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60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60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600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448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1100" b="1" i="0" u="none" strike="noStrike" dirty="0">
                        <a:solidFill>
                          <a:srgbClr val="00B0F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r>
                        <a:rPr lang="ru-RU" sz="11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Статья затрат</a:t>
                      </a:r>
                      <a:endParaRPr lang="ru-RU" sz="1100" b="1" i="0" u="none" strike="noStrike" dirty="0">
                        <a:solidFill>
                          <a:srgbClr val="00B0F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r>
                        <a:rPr lang="ru-RU" sz="12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 проекта по годам</a:t>
                      </a:r>
                      <a:endParaRPr lang="ru-RU" sz="1200" b="1" i="0" u="none" strike="noStrike" dirty="0">
                        <a:solidFill>
                          <a:srgbClr val="00B0F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r>
                        <a:rPr lang="ru-RU" sz="11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  <a:endParaRPr lang="ru-RU" sz="1100" b="1" i="0" u="none" strike="noStrike" dirty="0">
                        <a:solidFill>
                          <a:srgbClr val="00B0F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7584">
                <a:tc vMerge="1"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36000" marB="36000" anchor="ctr"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r>
                        <a:rPr lang="ru-RU" sz="11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 текущего года</a:t>
                      </a:r>
                      <a:endParaRPr lang="ru-RU" sz="1100" b="1" i="0" u="none" strike="noStrike" dirty="0">
                        <a:solidFill>
                          <a:srgbClr val="00B0F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r>
                        <a:rPr lang="ru-RU" sz="11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Текущий год</a:t>
                      </a:r>
                      <a:endParaRPr lang="ru-RU" sz="1100" b="1" i="0" u="none" strike="noStrike" dirty="0">
                        <a:solidFill>
                          <a:srgbClr val="00B0F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Текущий год</a:t>
                      </a:r>
                    </a:p>
                    <a:p>
                      <a:pPr marL="0" indent="0" algn="ctr" fontAlgn="b">
                        <a:buFont typeface="Arial" pitchFamily="34" charset="0"/>
                        <a:buNone/>
                      </a:pPr>
                      <a:r>
                        <a:rPr lang="ru-RU" sz="11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+1</a:t>
                      </a:r>
                      <a:endParaRPr lang="ru-RU" sz="1100" b="1" i="0" u="none" strike="noStrike" dirty="0">
                        <a:solidFill>
                          <a:srgbClr val="00B0F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Текущий год</a:t>
                      </a:r>
                    </a:p>
                    <a:p>
                      <a:pPr marL="0" indent="0" algn="ctr" fontAlgn="b">
                        <a:buFont typeface="Arial" pitchFamily="34" charset="0"/>
                        <a:buNone/>
                      </a:pPr>
                      <a:r>
                        <a:rPr lang="ru-RU" sz="1100" b="1" i="0" u="none" strike="noStrike" kern="1200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+2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 </a:t>
                      </a:r>
                      <a:r>
                        <a:rPr lang="ru-RU" sz="1100" b="1" i="0" u="none" strike="noStrike" kern="1200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Текущий год</a:t>
                      </a:r>
                    </a:p>
                    <a:p>
                      <a:pPr marL="0" indent="0" algn="ctr" fontAlgn="b">
                        <a:buFont typeface="Arial" pitchFamily="34" charset="0"/>
                        <a:buNone/>
                      </a:pPr>
                      <a:r>
                        <a:rPr lang="ru-RU" sz="1100" b="1" i="0" u="none" strike="noStrike" kern="1200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+2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lvl="2" indent="0"/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36000" marR="36000" marT="36000" marB="36000" anchor="ctr"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lvl="2" indent="0"/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36000" marR="36000" marT="36000" marB="36000" anchor="ctr"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200" b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200" b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200" b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200" b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200" b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200" b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200" b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lvl="2" indent="0"/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36000" marR="36000" marT="36000" marB="36000" anchor="ctr"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ru-RU" sz="12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646673047"/>
              </p:ext>
            </p:extLst>
          </p:nvPr>
        </p:nvGraphicFramePr>
        <p:xfrm>
          <a:off x="164936" y="2821291"/>
          <a:ext cx="8809201" cy="1008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153476"/>
              </p:ext>
            </p:extLst>
          </p:nvPr>
        </p:nvGraphicFramePr>
        <p:xfrm>
          <a:off x="194670" y="3751312"/>
          <a:ext cx="8779467" cy="1262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6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6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6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6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60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60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60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600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4481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Источники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финансирования</a:t>
                      </a:r>
                      <a:endParaRPr lang="ru-RU" sz="1200" b="1" i="0" u="none" strike="noStrike" dirty="0">
                        <a:solidFill>
                          <a:srgbClr val="00B0F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endParaRPr lang="ru-RU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endParaRPr lang="ru-RU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endParaRPr lang="ru-RU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lvl="2" indent="0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36000" marR="36000" marT="36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КИР</a:t>
                      </a:r>
                    </a:p>
                  </a:txBody>
                  <a:tcPr marL="36000" marR="36000" marT="36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lvl="2" indent="0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36000" marR="36000" marT="36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Федеральный</a:t>
                      </a:r>
                      <a:r>
                        <a:rPr lang="ru-RU" sz="1100" b="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бюджет</a:t>
                      </a:r>
                      <a:endParaRPr lang="ru-RU" sz="1100" b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100" b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100" b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100" b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100" b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100" b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100" b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lvl="2" indent="0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36000" marR="36000" marT="36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Взносы в УК со стороны третьих лиц</a:t>
                      </a:r>
                    </a:p>
                  </a:txBody>
                  <a:tcPr marL="36000" marR="36000" marT="36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lvl="2" indent="0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36000" marR="36000" marT="36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______</a:t>
                      </a:r>
                    </a:p>
                  </a:txBody>
                  <a:tcPr marL="36000" marR="36000" marT="36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ru-RU" sz="11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682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Финансовые показатели </a:t>
            </a:r>
            <a:r>
              <a:rPr lang="ru-RU" dirty="0" smtClean="0"/>
              <a:t>проекта</a:t>
            </a:r>
            <a:br>
              <a:rPr lang="ru-RU" dirty="0" smtClean="0"/>
            </a:br>
            <a:r>
              <a:rPr lang="ru-RU" sz="1200" b="0" i="1" dirty="0" smtClean="0"/>
              <a:t>(с учетом </a:t>
            </a:r>
            <a:r>
              <a:rPr lang="ru-RU" sz="1200" b="0" i="1" dirty="0" err="1" smtClean="0"/>
              <a:t>инвест</a:t>
            </a:r>
            <a:r>
              <a:rPr lang="ru-RU" sz="1200" b="0" i="1" dirty="0" smtClean="0"/>
              <a:t>. проекта (в случае инициации) и прочих этапов реализации)</a:t>
            </a:r>
            <a:endParaRPr lang="ru-RU" sz="1200" b="0" i="1" dirty="0"/>
          </a:p>
        </p:txBody>
      </p:sp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539750" y="947738"/>
            <a:ext cx="4432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400" b="1" dirty="0" smtClean="0">
                <a:solidFill>
                  <a:srgbClr val="0070C0"/>
                </a:solidFill>
              </a:rPr>
              <a:t>Доходные показатели проекта в рамках коммерциализации РИД</a:t>
            </a:r>
            <a:endParaRPr lang="ru-RU" sz="1400" b="1" dirty="0">
              <a:solidFill>
                <a:srgbClr val="0070C0"/>
              </a:solidFill>
            </a:endParaRPr>
          </a:p>
        </p:txBody>
      </p:sp>
      <p:graphicFrame>
        <p:nvGraphicFramePr>
          <p:cNvPr id="19" name="Диаграмма 18"/>
          <p:cNvGraphicFramePr>
            <a:graphicFrameLocks/>
          </p:cNvGraphicFramePr>
          <p:nvPr>
            <p:extLst/>
          </p:nvPr>
        </p:nvGraphicFramePr>
        <p:xfrm>
          <a:off x="556860" y="1532513"/>
          <a:ext cx="5786790" cy="251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6597650" y="1768842"/>
            <a:ext cx="24777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 dirty="0" smtClean="0">
                <a:solidFill>
                  <a:srgbClr val="0070C0"/>
                </a:solidFill>
              </a:rPr>
              <a:t>DPP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6597650" y="947738"/>
            <a:ext cx="24777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400" b="1" dirty="0" smtClean="0">
                <a:solidFill>
                  <a:srgbClr val="0070C0"/>
                </a:solidFill>
              </a:rPr>
              <a:t>Параметры проекта (оценочно)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6597650" y="2374503"/>
            <a:ext cx="24777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 dirty="0" smtClean="0">
                <a:solidFill>
                  <a:srgbClr val="0070C0"/>
                </a:solidFill>
              </a:rPr>
              <a:t>PP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6597650" y="3025924"/>
            <a:ext cx="24777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 dirty="0" smtClean="0">
                <a:solidFill>
                  <a:srgbClr val="0070C0"/>
                </a:solidFill>
              </a:rPr>
              <a:t>NPV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6597650" y="3763794"/>
            <a:ext cx="24777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 dirty="0" smtClean="0">
                <a:solidFill>
                  <a:srgbClr val="0070C0"/>
                </a:solidFill>
              </a:rPr>
              <a:t>IRR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55620" y="2613660"/>
            <a:ext cx="5913120" cy="22838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Все показатели рассчитываются с учетом всех этапов по проекту (ЕОТП, </a:t>
            </a:r>
            <a:r>
              <a:rPr lang="ru-RU" sz="1600" dirty="0" err="1" smtClean="0"/>
              <a:t>инвест</a:t>
            </a:r>
            <a:r>
              <a:rPr lang="ru-RU" sz="1600" dirty="0" smtClean="0"/>
              <a:t>. проект в случае инициации и </a:t>
            </a:r>
            <a:r>
              <a:rPr lang="ru-RU" sz="1600" dirty="0" err="1" smtClean="0"/>
              <a:t>тд</a:t>
            </a:r>
            <a:r>
              <a:rPr lang="ru-RU" sz="1600" dirty="0" smtClean="0"/>
              <a:t>.)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Учитываются все затраты, понесенные в рамках реализации проекта (ЕОТП, </a:t>
            </a:r>
            <a:r>
              <a:rPr lang="ru-RU" sz="1600" dirty="0" err="1" smtClean="0"/>
              <a:t>инвест</a:t>
            </a:r>
            <a:r>
              <a:rPr lang="ru-RU" sz="1600" dirty="0" smtClean="0"/>
              <a:t>. проект в случае запуска и </a:t>
            </a:r>
            <a:r>
              <a:rPr lang="ru-RU" sz="1600" dirty="0" err="1" smtClean="0"/>
              <a:t>тд</a:t>
            </a:r>
            <a:r>
              <a:rPr lang="ru-RU" sz="1600" dirty="0" smtClean="0"/>
              <a:t>.)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Доходные показатели указываются от продажи конечного продукта в рамках внедрения полученных результатов НИОКР и их коммерциализации путем использования в текущей деятельности/запуска </a:t>
            </a:r>
            <a:r>
              <a:rPr lang="ru-RU" sz="1600" dirty="0" err="1" smtClean="0"/>
              <a:t>инвест</a:t>
            </a:r>
            <a:r>
              <a:rPr lang="ru-RU" sz="1600" dirty="0" smtClean="0"/>
              <a:t>. проекта и создания производства и </a:t>
            </a:r>
            <a:r>
              <a:rPr lang="ru-RU" sz="1600" dirty="0" err="1" smtClean="0"/>
              <a:t>тд</a:t>
            </a:r>
            <a:r>
              <a:rPr lang="ru-RU" sz="1600" dirty="0" smtClean="0"/>
              <a:t>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94650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Резюме проекта</a:t>
            </a:r>
            <a:endParaRPr lang="ru-RU" dirty="0"/>
          </a:p>
        </p:txBody>
      </p:sp>
      <p:graphicFrame>
        <p:nvGraphicFramePr>
          <p:cNvPr id="9" name="Group 31"/>
          <p:cNvGraphicFramePr>
            <a:graphicFrameLocks noGrp="1"/>
          </p:cNvGraphicFramePr>
          <p:nvPr>
            <p:extLst/>
          </p:nvPr>
        </p:nvGraphicFramePr>
        <p:xfrm>
          <a:off x="440270" y="872726"/>
          <a:ext cx="8263200" cy="3992638"/>
        </p:xfrm>
        <a:graphic>
          <a:graphicData uri="http://schemas.openxmlformats.org/drawingml/2006/table">
            <a:tbl>
              <a:tblPr/>
              <a:tblGrid>
                <a:gridCol w="2717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59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6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Проект решения</a:t>
                      </a:r>
                    </a:p>
                  </a:txBody>
                  <a:tcPr marL="81000" marR="81000" marT="54000" marB="54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E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Цель вынесения на ОПИР + Название проекта</a:t>
                      </a:r>
                    </a:p>
                  </a:txBody>
                  <a:tcPr marL="91355" marR="91355" marT="45678" marB="54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6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Причины и основания для реализации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(в т. ч. связь со стратегией)</a:t>
                      </a:r>
                    </a:p>
                  </a:txBody>
                  <a:tcPr marL="81000" marR="81000" marT="54000" marB="54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E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55" marR="91355" marT="45678" marB="54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Содержание проекта</a:t>
                      </a:r>
                    </a:p>
                  </a:txBody>
                  <a:tcPr marL="81000" marR="81000" marT="54000" marB="54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E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55" marR="91355" marT="45678" marB="54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6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Сроки реализации проекта</a:t>
                      </a:r>
                    </a:p>
                  </a:txBody>
                  <a:tcPr marL="81000" marR="81000" marT="54000" marB="54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E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Проекта: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ГГГГ-ГГГГ, текущего этапа ММ.ГГ-ММ.ГГ, очередного этапа ММ.ГГ-ММ.ГГ, текущая ТПР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NN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ММ.ГГ,  следующая ТПР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NN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ММ.ГГ</a:t>
                      </a:r>
                    </a:p>
                  </a:txBody>
                  <a:tcPr marL="91355" marR="71933" marT="35967" marB="54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6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Заказчик, Руководитель проекта</a:t>
                      </a:r>
                    </a:p>
                  </a:txBody>
                  <a:tcPr marL="81000" marR="81000" marT="54000" marB="54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E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55" marR="71933" marT="35967" marB="54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7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Бюджет проекта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(млн руб. за счет КИР / всего*)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* Указывается если финансируется </a:t>
                      </a:r>
                      <a:b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из КИР не на 100%</a:t>
                      </a:r>
                    </a:p>
                  </a:txBody>
                  <a:tcPr marL="81000" marR="81000" marT="54000" marB="54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E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Всего ______ (изменение  ______)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 201Х год ______ (изменение  ______)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 следующей ТПР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NN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(ДД.ММ.ГГ) ______ (изменение  ______)</a:t>
                      </a:r>
                    </a:p>
                  </a:txBody>
                  <a:tcPr marL="91355" marR="91355" marT="45678" marB="54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68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Показатели проекта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/>
                      </a:r>
                      <a:b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без учета понесенных затрат)</a:t>
                      </a:r>
                    </a:p>
                  </a:txBody>
                  <a:tcPr marL="81000" marR="81000" marT="54000" marB="54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E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NPV; IRR;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DPP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55" marR="35967" marT="35967" marB="540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57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440532" y="4592329"/>
            <a:ext cx="7722394" cy="357059"/>
          </a:xfrm>
        </p:spPr>
        <p:txBody>
          <a:bodyPr/>
          <a:lstStyle/>
          <a:p>
            <a:pPr defTabSz="311081"/>
            <a:r>
              <a:rPr lang="ru-RU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В случае привлечения нескольких мер поддержи в один проект соответствующие меры указываются в таблице новой строкой </a:t>
            </a:r>
            <a:r>
              <a:rPr lang="ru-RU" dirty="0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случае отсутствия возможности применения финансовых мер поддержки в материалах необходимо отразить </a:t>
            </a:r>
            <a:r>
              <a:rPr lang="ru-RU" dirty="0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</a:t>
            </a:r>
            <a:endParaRPr lang="ru-RU" dirty="0">
              <a:solidFill>
                <a:srgbClr val="7F7F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+mn-lt"/>
              </a:rPr>
              <a:t>Меры поддержки</a:t>
            </a:r>
            <a:r>
              <a:rPr lang="ru-RU" dirty="0" smtClean="0">
                <a:solidFill>
                  <a:prstClr val="black"/>
                </a:solidFill>
                <a:latin typeface="+mn-lt"/>
              </a:rPr>
              <a:t>*</a:t>
            </a:r>
            <a:endParaRPr lang="ru-RU" dirty="0">
              <a:latin typeface="+mn-lt"/>
            </a:endParaRP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81615663-67B9-694E-B697-84139CE2EA7E}"/>
              </a:ext>
            </a:extLst>
          </p:cNvPr>
          <p:cNvSpPr/>
          <p:nvPr/>
        </p:nvSpPr>
        <p:spPr>
          <a:xfrm>
            <a:off x="444673" y="628700"/>
            <a:ext cx="1869170" cy="2769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defTabSz="672094">
              <a:spcBef>
                <a:spcPts val="150"/>
              </a:spcBef>
              <a:spcAft>
                <a:spcPts val="150"/>
              </a:spcAft>
              <a:buClr>
                <a:srgbClr val="306FAE"/>
              </a:buClr>
              <a:buSzPct val="100000"/>
            </a:pPr>
            <a:r>
              <a:rPr lang="ru-RU" sz="900" b="1" dirty="0">
                <a:solidFill>
                  <a:srgbClr val="025E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Наименование</a:t>
            </a:r>
            <a:br>
              <a:rPr lang="ru-RU" sz="900" b="1" dirty="0">
                <a:solidFill>
                  <a:srgbClr val="025EA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900" b="1" dirty="0">
                <a:solidFill>
                  <a:srgbClr val="025E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меры поддержки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38352" y="972355"/>
            <a:ext cx="1920539" cy="400776"/>
          </a:xfrm>
          <a:prstGeom prst="rect">
            <a:avLst/>
          </a:prstGeom>
          <a:noFill/>
        </p:spPr>
        <p:txBody>
          <a:bodyPr wrap="square" lIns="0" tIns="27000" rIns="54000" bIns="27000" rtlCol="0">
            <a:spAutoFit/>
          </a:bodyPr>
          <a:lstStyle/>
          <a:p>
            <a:pPr defTabSz="311081"/>
            <a:r>
              <a:rPr lang="ru-RU" sz="75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Указать: наименование, реквизиты ПП</a:t>
            </a:r>
            <a:r>
              <a:rPr lang="en-US" sz="75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75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75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5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 меры поддержки</a:t>
            </a:r>
            <a:r>
              <a:rPr lang="en-US" sz="75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75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администратора меры поддержки и пр.</a:t>
            </a: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id="{81615663-67B9-694E-B697-84139CE2EA7E}"/>
              </a:ext>
            </a:extLst>
          </p:cNvPr>
          <p:cNvSpPr/>
          <p:nvPr/>
        </p:nvSpPr>
        <p:spPr>
          <a:xfrm>
            <a:off x="2561197" y="628700"/>
            <a:ext cx="1668743" cy="2769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defTabSz="672094" fontAlgn="base">
              <a:spcBef>
                <a:spcPts val="150"/>
              </a:spcBef>
              <a:spcAft>
                <a:spcPts val="150"/>
              </a:spcAft>
              <a:buClr>
                <a:srgbClr val="306FAE"/>
              </a:buClr>
              <a:buSzPct val="100000"/>
            </a:pPr>
            <a:r>
              <a:rPr lang="ru-RU" sz="900" b="1" dirty="0">
                <a:solidFill>
                  <a:srgbClr val="025E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Описание</a:t>
            </a:r>
            <a:br>
              <a:rPr lang="ru-RU" sz="900" b="1" dirty="0">
                <a:solidFill>
                  <a:srgbClr val="025EA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900" b="1" dirty="0">
                <a:solidFill>
                  <a:srgbClr val="025E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меры поддержки</a:t>
            </a: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ECB6F592-4E8E-6541-8C68-64D626527EDE}"/>
              </a:ext>
            </a:extLst>
          </p:cNvPr>
          <p:cNvSpPr/>
          <p:nvPr/>
        </p:nvSpPr>
        <p:spPr>
          <a:xfrm>
            <a:off x="438351" y="1520429"/>
            <a:ext cx="1944000" cy="2593181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tIns="27000" rIns="0" bIns="0" rtlCol="0" anchor="t"/>
          <a:lstStyle/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b="1" u="sng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Например</a:t>
            </a:r>
            <a:r>
              <a:rPr lang="ru-RU" sz="750" b="1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dirty="0">
              <a:solidFill>
                <a:srgbClr val="4141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en-US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sz="750" dirty="0" err="1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Cубсидии</a:t>
            </a: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для льготного кредитования реализации инвестиционных проектов на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территориях ДФО и Арктической зоны РФ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dirty="0">
              <a:solidFill>
                <a:srgbClr val="4141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ПП РФ от 04.05.2022 № 811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dirty="0">
              <a:solidFill>
                <a:srgbClr val="4141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Финансовая поддержка - субсидирование процентных ставок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dirty="0">
              <a:solidFill>
                <a:srgbClr val="4141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dirty="0" err="1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Минвостокразвития</a:t>
            </a: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России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dirty="0">
              <a:solidFill>
                <a:srgbClr val="4141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dirty="0">
              <a:solidFill>
                <a:srgbClr val="4141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384822" y="972355"/>
            <a:ext cx="1651329" cy="169944"/>
          </a:xfrm>
          <a:prstGeom prst="rect">
            <a:avLst/>
          </a:prstGeom>
          <a:noFill/>
        </p:spPr>
        <p:txBody>
          <a:bodyPr wrap="square" lIns="0" tIns="27000" rIns="54000" bIns="27000" rtlCol="0">
            <a:spAutoFit/>
          </a:bodyPr>
          <a:lstStyle>
            <a:defPPr>
              <a:defRPr lang="ru-RU"/>
            </a:defPPr>
            <a:lvl1pPr>
              <a:defRPr sz="105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ctr" defTabSz="311081"/>
            <a:r>
              <a:rPr lang="ru-RU" sz="750" i="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Указать условия, сроки</a:t>
            </a:r>
            <a:r>
              <a:rPr lang="en-US" sz="750" i="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750" i="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пр.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ECB6F592-4E8E-6541-8C68-64D626527EDE}"/>
              </a:ext>
            </a:extLst>
          </p:cNvPr>
          <p:cNvSpPr/>
          <p:nvPr/>
        </p:nvSpPr>
        <p:spPr>
          <a:xfrm>
            <a:off x="2546747" y="1196578"/>
            <a:ext cx="1944000" cy="2917031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tIns="27000" rIns="0" bIns="0" rtlCol="0" anchor="t"/>
          <a:lstStyle/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b="1" u="sng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Например, 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u="sng" dirty="0">
              <a:solidFill>
                <a:srgbClr val="4141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b="1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Условия: 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Получателями субсидий являются кредитные организации и (или) </a:t>
            </a:r>
            <a:r>
              <a:rPr lang="ru-RU" sz="750" dirty="0" err="1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Госкорпорация</a:t>
            </a: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развития "ВЭБ.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dirty="0">
              <a:solidFill>
                <a:srgbClr val="4141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Размер льготного займа: _____млн рублей.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 кредитования: ____мес.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Льготная ставка:____ %</a:t>
            </a:r>
          </a:p>
          <a:p>
            <a:pPr defTabSz="311081"/>
            <a:r>
              <a:rPr lang="ru-RU" sz="750" dirty="0" err="1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Софинансирование</a:t>
            </a: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проекта со стороны заёмщика:____</a:t>
            </a:r>
          </a:p>
          <a:p>
            <a:pPr defTabSz="311081"/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Обеспечение: банковская гарантия/ либо поручительство</a:t>
            </a:r>
          </a:p>
          <a:p>
            <a:pPr defTabSz="311081"/>
            <a:endParaRPr lang="ru-RU" sz="750" dirty="0">
              <a:solidFill>
                <a:srgbClr val="4141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b="1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Сроки: </a:t>
            </a: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Субсидии предоставляются ежемесячно </a:t>
            </a:r>
            <a:r>
              <a:rPr lang="ru-RU" sz="750" dirty="0" err="1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Минвостокразвития</a:t>
            </a: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России в пределах лимитов бюджетных обязательств, доведенных в установленном порядке </a:t>
            </a:r>
            <a:r>
              <a:rPr lang="ru-RU" sz="750" dirty="0" err="1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Минвостокразвития</a:t>
            </a: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России как получателя средств федерального бюджета на цели, предусмотренные пунктом 2 Правил.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dirty="0">
              <a:solidFill>
                <a:srgbClr val="4141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dirty="0">
              <a:solidFill>
                <a:srgbClr val="4141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ECB6F592-4E8E-6541-8C68-64D626527EDE}"/>
              </a:ext>
            </a:extLst>
          </p:cNvPr>
          <p:cNvSpPr/>
          <p:nvPr/>
        </p:nvSpPr>
        <p:spPr>
          <a:xfrm>
            <a:off x="2549296" y="4275535"/>
            <a:ext cx="1941452" cy="331647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tIns="0" rIns="0" bIns="0" rtlCol="0" anchor="ctr"/>
          <a:lstStyle/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ECB6F592-4E8E-6541-8C68-64D626527EDE}"/>
              </a:ext>
            </a:extLst>
          </p:cNvPr>
          <p:cNvSpPr/>
          <p:nvPr/>
        </p:nvSpPr>
        <p:spPr>
          <a:xfrm>
            <a:off x="440531" y="4275534"/>
            <a:ext cx="1944291" cy="323851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tIns="0" rIns="0" bIns="0" rtlCol="0" anchor="ctr"/>
          <a:lstStyle/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9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81615663-67B9-694E-B697-84139CE2EA7E}"/>
              </a:ext>
            </a:extLst>
          </p:cNvPr>
          <p:cNvSpPr/>
          <p:nvPr/>
        </p:nvSpPr>
        <p:spPr>
          <a:xfrm>
            <a:off x="6775036" y="628700"/>
            <a:ext cx="1906097" cy="2769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defTabSz="672094" fontAlgn="base">
              <a:spcBef>
                <a:spcPts val="150"/>
              </a:spcBef>
              <a:spcAft>
                <a:spcPts val="150"/>
              </a:spcAft>
              <a:buClr>
                <a:srgbClr val="306FAE"/>
              </a:buClr>
              <a:buSzPct val="100000"/>
            </a:pPr>
            <a:r>
              <a:rPr lang="ru-RU" sz="900" b="1" dirty="0">
                <a:solidFill>
                  <a:srgbClr val="025E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Экономический эффект </a:t>
            </a:r>
            <a:br>
              <a:rPr lang="ru-RU" sz="900" b="1" dirty="0">
                <a:solidFill>
                  <a:srgbClr val="025EA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900" b="1" dirty="0">
                <a:solidFill>
                  <a:srgbClr val="025E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применения меры поддержки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ECB6F592-4E8E-6541-8C68-64D626527EDE}"/>
              </a:ext>
            </a:extLst>
          </p:cNvPr>
          <p:cNvSpPr/>
          <p:nvPr/>
        </p:nvSpPr>
        <p:spPr>
          <a:xfrm>
            <a:off x="6756084" y="1196578"/>
            <a:ext cx="1944000" cy="291703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tIns="27000" rIns="0" bIns="0" rtlCol="0" anchor="t"/>
          <a:lstStyle/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b="1" u="sng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Например</a:t>
            </a:r>
            <a:r>
              <a:rPr lang="ru-RU" sz="750" b="1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Общий объём привлеченных средств по годам и общий итог, млн рублей: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dirty="0">
              <a:solidFill>
                <a:srgbClr val="4141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Экономия по процентной ставке при получении субсидии по годам и общий итог, млн рублей: 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dirty="0">
              <a:solidFill>
                <a:srgbClr val="4141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Экономия по налогам по годам и общий итог, млн рублей: 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dirty="0">
              <a:solidFill>
                <a:srgbClr val="4141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 для проекта (IRR +__%, NPV +___ млн рублей)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dirty="0">
              <a:solidFill>
                <a:srgbClr val="4141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dirty="0">
              <a:solidFill>
                <a:srgbClr val="4141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ECB6F592-4E8E-6541-8C68-64D626527EDE}"/>
              </a:ext>
            </a:extLst>
          </p:cNvPr>
          <p:cNvSpPr/>
          <p:nvPr/>
        </p:nvSpPr>
        <p:spPr>
          <a:xfrm>
            <a:off x="4655144" y="4275534"/>
            <a:ext cx="1944000" cy="323851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tIns="0" rIns="0" bIns="0" rtlCol="0" anchor="ctr"/>
          <a:lstStyle/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solidFill>
                  <a:srgbClr val="4141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756084" y="972355"/>
            <a:ext cx="1445924" cy="169944"/>
          </a:xfrm>
          <a:prstGeom prst="rect">
            <a:avLst/>
          </a:prstGeom>
          <a:noFill/>
        </p:spPr>
        <p:txBody>
          <a:bodyPr wrap="square" lIns="0" tIns="27000" rIns="54000" bIns="27000" rtlCol="0">
            <a:spAutoFit/>
          </a:bodyPr>
          <a:lstStyle>
            <a:defPPr>
              <a:defRPr lang="ru-RU"/>
            </a:defPPr>
            <a:lvl1pPr>
              <a:defRPr sz="105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ctr" defTabSz="311081"/>
            <a:r>
              <a:rPr lang="ru-RU" sz="750" i="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Указать суммы, млн руб. и</a:t>
            </a:r>
            <a:r>
              <a:rPr lang="en-US" sz="750" i="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750" i="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пр.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81615663-67B9-694E-B697-84139CE2EA7E}"/>
              </a:ext>
            </a:extLst>
          </p:cNvPr>
          <p:cNvSpPr/>
          <p:nvPr/>
        </p:nvSpPr>
        <p:spPr>
          <a:xfrm>
            <a:off x="4652963" y="628700"/>
            <a:ext cx="2234820" cy="2769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defTabSz="672094" fontAlgn="base">
              <a:spcBef>
                <a:spcPts val="150"/>
              </a:spcBef>
              <a:spcAft>
                <a:spcPts val="150"/>
              </a:spcAft>
              <a:buClr>
                <a:srgbClr val="306FAE"/>
              </a:buClr>
              <a:buSzPct val="100000"/>
            </a:pPr>
            <a:r>
              <a:rPr lang="ru-RU" sz="900" b="1" dirty="0">
                <a:solidFill>
                  <a:srgbClr val="025E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Статус по получению </a:t>
            </a:r>
            <a:br>
              <a:rPr lang="ru-RU" sz="900" b="1" dirty="0">
                <a:solidFill>
                  <a:srgbClr val="025EA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900" b="1" dirty="0">
                <a:solidFill>
                  <a:srgbClr val="025E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меры поддержи</a:t>
            </a: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ECB6F592-4E8E-6541-8C68-64D626527EDE}"/>
              </a:ext>
            </a:extLst>
          </p:cNvPr>
          <p:cNvSpPr/>
          <p:nvPr/>
        </p:nvSpPr>
        <p:spPr>
          <a:xfrm>
            <a:off x="4655144" y="1358504"/>
            <a:ext cx="1944000" cy="275510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00" tIns="27000" rIns="0" bIns="0" rtlCol="0" anchor="t"/>
          <a:lstStyle/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Например</a:t>
            </a:r>
            <a:r>
              <a:rPr lang="ru-RU" sz="7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r>
              <a:rPr lang="ru-RU" sz="7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Проведены предварительные переговоры ….. </a:t>
            </a:r>
          </a:p>
          <a:p>
            <a:pPr defTabSz="311081" fontAlgn="base">
              <a:spcBef>
                <a:spcPct val="0"/>
              </a:spcBef>
              <a:spcAft>
                <a:spcPct val="0"/>
              </a:spcAft>
            </a:pPr>
            <a:endParaRPr lang="ru-RU" sz="7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655144" y="972355"/>
            <a:ext cx="1944000" cy="285360"/>
          </a:xfrm>
          <a:prstGeom prst="rect">
            <a:avLst/>
          </a:prstGeom>
          <a:noFill/>
        </p:spPr>
        <p:txBody>
          <a:bodyPr wrap="square" lIns="0" tIns="27000" rIns="54000" bIns="27000" rtlCol="0">
            <a:spAutoFit/>
          </a:bodyPr>
          <a:lstStyle>
            <a:defPPr>
              <a:defRPr lang="ru-RU"/>
            </a:defPPr>
            <a:lvl1pPr>
              <a:defRPr sz="105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311081"/>
            <a:r>
              <a:rPr lang="ru-RU" sz="750" i="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Указать статус по получению меры поддержи</a:t>
            </a:r>
          </a:p>
        </p:txBody>
      </p:sp>
      <p:pic>
        <p:nvPicPr>
          <p:cNvPr id="60" name="Рисунок 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1068" y="4275535"/>
            <a:ext cx="1942400" cy="316794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4037176" y="2258513"/>
            <a:ext cx="2653937" cy="203418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54000" rIns="81000" bIns="54000" rtlCol="0" anchor="ctr"/>
          <a:lstStyle/>
          <a:p>
            <a:pPr>
              <a:defRPr/>
            </a:pPr>
            <a:r>
              <a:rPr lang="ru-RU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Шаблон слайда по мерам </a:t>
            </a:r>
            <a:br>
              <a:rPr lang="ru-RU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поддержки приведен </a:t>
            </a:r>
            <a:r>
              <a:rPr lang="ru-RU" sz="105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справочно</a:t>
            </a:r>
            <a:r>
              <a:rPr lang="ru-RU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Актуальный шаблон содержится </a:t>
            </a:r>
            <a:br>
              <a:rPr lang="ru-RU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 ЕОМУ по получению финансовых мер государственной поддержки, направленных на снижение стоимости привлекаемого финансирования </a:t>
            </a:r>
            <a:br>
              <a:rPr lang="ru-RU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реализацию инвестиционного проекта и пополнение оборотных средств, утв. приказом </a:t>
            </a:r>
            <a:r>
              <a:rPr lang="ru-RU" sz="105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Госкорпорации</a:t>
            </a:r>
            <a:r>
              <a:rPr lang="ru-RU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"</a:t>
            </a:r>
            <a:r>
              <a:rPr lang="ru-RU" sz="105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Росатом</a:t>
            </a:r>
            <a:r>
              <a:rPr lang="ru-RU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 от 02.06.2023 № 1/1019-П 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6398562" y="2352056"/>
            <a:ext cx="214805" cy="222031"/>
            <a:chOff x="8342653" y="2270465"/>
            <a:chExt cx="392962" cy="392962"/>
          </a:xfrm>
        </p:grpSpPr>
        <p:sp>
          <p:nvSpPr>
            <p:cNvPr id="32" name="Овал 31"/>
            <p:cNvSpPr/>
            <p:nvPr/>
          </p:nvSpPr>
          <p:spPr>
            <a:xfrm>
              <a:off x="8342653" y="2270465"/>
              <a:ext cx="392962" cy="3929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3" name="Рисунок 19">
              <a:extLst>
                <a:ext uri="{FF2B5EF4-FFF2-40B4-BE49-F238E27FC236}">
                  <a16:creationId xmlns:a16="http://schemas.microsoft.com/office/drawing/2014/main" id="{61C925DF-CAA3-4679-5EE6-5D27E58E33B5}"/>
                </a:ext>
              </a:extLst>
            </p:cNvPr>
            <p:cNvSpPr/>
            <p:nvPr/>
          </p:nvSpPr>
          <p:spPr bwMode="auto">
            <a:xfrm>
              <a:off x="8359135" y="2286946"/>
              <a:ext cx="359999" cy="360000"/>
            </a:xfrm>
            <a:custGeom>
              <a:avLst/>
              <a:gdLst>
                <a:gd name="connsiteX0" fmla="*/ 180000 w 359999"/>
                <a:gd name="connsiteY0" fmla="*/ 0 h 360000"/>
                <a:gd name="connsiteX1" fmla="*/ 0 w 359999"/>
                <a:gd name="connsiteY1" fmla="*/ 180000 h 360000"/>
                <a:gd name="connsiteX2" fmla="*/ 180000 w 359999"/>
                <a:gd name="connsiteY2" fmla="*/ 360000 h 360000"/>
                <a:gd name="connsiteX3" fmla="*/ 360000 w 359999"/>
                <a:gd name="connsiteY3" fmla="*/ 180000 h 360000"/>
                <a:gd name="connsiteX4" fmla="*/ 180000 w 359999"/>
                <a:gd name="connsiteY4" fmla="*/ 0 h 360000"/>
                <a:gd name="connsiteX5" fmla="*/ 169925 w 359999"/>
                <a:gd name="connsiteY5" fmla="*/ 62718 h 360000"/>
                <a:gd name="connsiteX6" fmla="*/ 180000 w 359999"/>
                <a:gd name="connsiteY6" fmla="*/ 52643 h 360000"/>
                <a:gd name="connsiteX7" fmla="*/ 190075 w 359999"/>
                <a:gd name="connsiteY7" fmla="*/ 62718 h 360000"/>
                <a:gd name="connsiteX8" fmla="*/ 190075 w 359999"/>
                <a:gd name="connsiteY8" fmla="*/ 233409 h 360000"/>
                <a:gd name="connsiteX9" fmla="*/ 180000 w 359999"/>
                <a:gd name="connsiteY9" fmla="*/ 243484 h 360000"/>
                <a:gd name="connsiteX10" fmla="*/ 169925 w 359999"/>
                <a:gd name="connsiteY10" fmla="*/ 233409 h 360000"/>
                <a:gd name="connsiteX11" fmla="*/ 180000 w 359999"/>
                <a:gd name="connsiteY11" fmla="*/ 307007 h 360000"/>
                <a:gd name="connsiteX12" fmla="*/ 169455 w 359999"/>
                <a:gd name="connsiteY12" fmla="*/ 296463 h 360000"/>
                <a:gd name="connsiteX13" fmla="*/ 180000 w 359999"/>
                <a:gd name="connsiteY13" fmla="*/ 285918 h 360000"/>
                <a:gd name="connsiteX14" fmla="*/ 190545 w 359999"/>
                <a:gd name="connsiteY14" fmla="*/ 296463 h 360000"/>
                <a:gd name="connsiteX15" fmla="*/ 180000 w 359999"/>
                <a:gd name="connsiteY15" fmla="*/ 307007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9999" h="360000">
                  <a:moveTo>
                    <a:pt x="180000" y="0"/>
                  </a:moveTo>
                  <a:cubicBezTo>
                    <a:pt x="80589" y="0"/>
                    <a:pt x="0" y="80589"/>
                    <a:pt x="0" y="180000"/>
                  </a:cubicBezTo>
                  <a:cubicBezTo>
                    <a:pt x="0" y="279411"/>
                    <a:pt x="80589" y="360000"/>
                    <a:pt x="180000" y="360000"/>
                  </a:cubicBezTo>
                  <a:cubicBezTo>
                    <a:pt x="279411" y="360000"/>
                    <a:pt x="360000" y="279411"/>
                    <a:pt x="360000" y="180000"/>
                  </a:cubicBezTo>
                  <a:cubicBezTo>
                    <a:pt x="360000" y="80589"/>
                    <a:pt x="279411" y="0"/>
                    <a:pt x="180000" y="0"/>
                  </a:cubicBezTo>
                  <a:close/>
                  <a:moveTo>
                    <a:pt x="169925" y="62718"/>
                  </a:moveTo>
                  <a:cubicBezTo>
                    <a:pt x="169925" y="57154"/>
                    <a:pt x="174436" y="52643"/>
                    <a:pt x="180000" y="52643"/>
                  </a:cubicBezTo>
                  <a:cubicBezTo>
                    <a:pt x="185564" y="52643"/>
                    <a:pt x="190075" y="57154"/>
                    <a:pt x="190075" y="62718"/>
                  </a:cubicBezTo>
                  <a:lnTo>
                    <a:pt x="190075" y="233409"/>
                  </a:lnTo>
                  <a:cubicBezTo>
                    <a:pt x="190075" y="238973"/>
                    <a:pt x="185564" y="243484"/>
                    <a:pt x="180000" y="243484"/>
                  </a:cubicBezTo>
                  <a:cubicBezTo>
                    <a:pt x="174436" y="243484"/>
                    <a:pt x="169925" y="238973"/>
                    <a:pt x="169925" y="233409"/>
                  </a:cubicBezTo>
                  <a:close/>
                  <a:moveTo>
                    <a:pt x="180000" y="307007"/>
                  </a:moveTo>
                  <a:cubicBezTo>
                    <a:pt x="174177" y="307007"/>
                    <a:pt x="169455" y="302286"/>
                    <a:pt x="169455" y="296463"/>
                  </a:cubicBezTo>
                  <a:cubicBezTo>
                    <a:pt x="169455" y="290640"/>
                    <a:pt x="174177" y="285918"/>
                    <a:pt x="180000" y="285918"/>
                  </a:cubicBezTo>
                  <a:cubicBezTo>
                    <a:pt x="185823" y="285918"/>
                    <a:pt x="190545" y="290640"/>
                    <a:pt x="190545" y="296463"/>
                  </a:cubicBezTo>
                  <a:cubicBezTo>
                    <a:pt x="190545" y="302286"/>
                    <a:pt x="185823" y="307007"/>
                    <a:pt x="180000" y="307007"/>
                  </a:cubicBezTo>
                  <a:close/>
                </a:path>
              </a:pathLst>
            </a:custGeom>
            <a:solidFill>
              <a:schemeClr val="bg2"/>
            </a:solidFill>
            <a:ln w="13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3704215" y="2435631"/>
            <a:ext cx="1790875" cy="438582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ru-RU" sz="2250" dirty="0"/>
              <a:t>Новый слайд</a:t>
            </a:r>
          </a:p>
        </p:txBody>
      </p:sp>
    </p:spTree>
    <p:extLst>
      <p:ext uri="{BB962C8B-B14F-4D97-AF65-F5344CB8AC3E}">
        <p14:creationId xmlns:p14="http://schemas.microsoft.com/office/powerpoint/2010/main" val="298406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5817" y="3969"/>
          <a:ext cx="1586" cy="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Слайд think-cell" r:id="rId5" imgW="347" imgH="348" progId="TCLayout.ActiveDocument.1">
                  <p:embed/>
                </p:oleObj>
              </mc:Choice>
              <mc:Fallback>
                <p:oleObj name="Слайд think-cell" r:id="rId5" imgW="347" imgH="348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17" y="3969"/>
                        <a:ext cx="1586" cy="1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/>
          </p:nvPr>
        </p:nvGraphicFramePr>
        <p:xfrm>
          <a:off x="440530" y="735856"/>
          <a:ext cx="8346283" cy="42668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9558">
                  <a:extLst>
                    <a:ext uri="{9D8B030D-6E8A-4147-A177-3AD203B41FA5}">
                      <a16:colId xmlns:a16="http://schemas.microsoft.com/office/drawing/2014/main" val="2707137208"/>
                    </a:ext>
                  </a:extLst>
                </a:gridCol>
                <a:gridCol w="1551083">
                  <a:extLst>
                    <a:ext uri="{9D8B030D-6E8A-4147-A177-3AD203B41FA5}">
                      <a16:colId xmlns:a16="http://schemas.microsoft.com/office/drawing/2014/main" val="2860166208"/>
                    </a:ext>
                  </a:extLst>
                </a:gridCol>
                <a:gridCol w="1503673">
                  <a:extLst>
                    <a:ext uri="{9D8B030D-6E8A-4147-A177-3AD203B41FA5}">
                      <a16:colId xmlns:a16="http://schemas.microsoft.com/office/drawing/2014/main" val="2900747872"/>
                    </a:ext>
                  </a:extLst>
                </a:gridCol>
                <a:gridCol w="3333687">
                  <a:extLst>
                    <a:ext uri="{9D8B030D-6E8A-4147-A177-3AD203B41FA5}">
                      <a16:colId xmlns:a16="http://schemas.microsoft.com/office/drawing/2014/main" val="2838349372"/>
                    </a:ext>
                  </a:extLst>
                </a:gridCol>
                <a:gridCol w="988282">
                  <a:extLst>
                    <a:ext uri="{9D8B030D-6E8A-4147-A177-3AD203B41FA5}">
                      <a16:colId xmlns:a16="http://schemas.microsoft.com/office/drawing/2014/main" val="687799875"/>
                    </a:ext>
                  </a:extLst>
                </a:gridCol>
              </a:tblGrid>
              <a:tr h="322788"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Категория</a:t>
                      </a:r>
                      <a:r>
                        <a:rPr lang="ru-RU" sz="8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риска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355" marR="91355" marT="45678" marB="4567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5E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  <a:r>
                        <a:rPr lang="ru-RU" sz="8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риска</a:t>
                      </a:r>
                      <a:endParaRPr lang="ru-RU" sz="8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355" marR="91355" marT="45678" marB="45678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5E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Оценка</a:t>
                      </a:r>
                      <a:r>
                        <a:rPr lang="ru-RU" sz="800" b="1" kern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величины риска</a:t>
                      </a:r>
                      <a:r>
                        <a:rPr lang="ru-RU" sz="800" b="0" kern="1200" baseline="300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en-US" sz="800" kern="1200" baseline="300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355" marR="91355" marT="45678" marB="45678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5E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Мероприятия по управлению риском</a:t>
                      </a:r>
                      <a:endParaRPr lang="ru-RU" sz="800" b="1" kern="1200" baseline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355" marR="91355" marT="45678" marB="45678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5E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Ответственный</a:t>
                      </a:r>
                      <a:endParaRPr lang="ru-RU" sz="800" b="1" kern="1200" baseline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355" marR="91355" marT="45678" marB="45678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5E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503157"/>
                  </a:ext>
                </a:extLst>
              </a:tr>
              <a:tr h="1351181">
                <a:tc>
                  <a:txBody>
                    <a:bodyPr/>
                    <a:lstStyle/>
                    <a:p>
                      <a:pPr marL="0" marR="0" indent="0" algn="l" defTabSz="10426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Проектные риски</a:t>
                      </a:r>
                    </a:p>
                  </a:txBody>
                  <a:tcPr marL="91355" marR="91355" marT="45678" marB="4567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1. Риск увеличения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сроков реализации проекта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по причине некачественного выполнения работ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 ввиду отсутствия соответствующего опыта</a:t>
                      </a:r>
                      <a:endParaRPr lang="ru-RU" sz="800" dirty="0" smtClean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355" marR="91355" marT="45678" marB="45678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80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355" marR="91355" marT="45678" marB="45678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Реализованные мероприятия (описание результатов)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1. Осуществлена качественная подготовка технических заданий с привлечением экспертов до проведения закупочных  процедур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Дальнейшие шаги</a:t>
                      </a:r>
                      <a:endParaRPr kumimoji="0" lang="ru-RU" sz="8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kern="1200" spc="0" baseline="0" dirty="0" smtClean="0">
                          <a:solidFill>
                            <a:schemeClr val="tx1"/>
                          </a:solidFill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1. Регулярный мониторинг сроков и качества выполнения работ подрядных организаций, разработка системы контроля выполнения работ со стороны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Подтверждающие документы: </a:t>
                      </a:r>
                      <a:r>
                        <a:rPr kumimoji="0" lang="ru-RU" sz="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качественно подготовленные технические задания</a:t>
                      </a:r>
                      <a:endParaRPr kumimoji="0" lang="ru-RU" sz="800" b="1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Стоимость мероприятий: </a:t>
                      </a:r>
                      <a:r>
                        <a:rPr kumimoji="0" lang="ru-RU" sz="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привлечение экспертов на подготовку технических заданий – 300 тыс. рублей</a:t>
                      </a:r>
                    </a:p>
                  </a:txBody>
                  <a:tcPr marL="91355" marR="91355" marT="45678" marB="45678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А.В. Смирнов – руководитель проекта</a:t>
                      </a:r>
                      <a:endParaRPr lang="ru-RU" sz="800" b="0" i="0" kern="1200" spc="0" baseline="0" dirty="0" smtClean="0">
                        <a:solidFill>
                          <a:schemeClr val="tx1"/>
                        </a:solidFill>
                        <a:latin typeface="+mn-lt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0" i="0" kern="1200" spc="0" baseline="0" dirty="0" smtClean="0">
                        <a:solidFill>
                          <a:schemeClr val="tx1"/>
                        </a:solidFill>
                        <a:latin typeface="+mn-lt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91355" marR="91355" marT="45678" marB="45678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6007798"/>
                  </a:ext>
                </a:extLst>
              </a:tr>
              <a:tr h="1234356">
                <a:tc>
                  <a:txBody>
                    <a:bodyPr/>
                    <a:lstStyle/>
                    <a:p>
                      <a:pPr marL="0" marR="0" indent="0" algn="l" defTabSz="10426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Финансовые риски</a:t>
                      </a:r>
                    </a:p>
                  </a:txBody>
                  <a:tcPr marL="91355" marR="91355" marT="45678" marB="4567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2. Превышение плановой стоимости бюджета</a:t>
                      </a:r>
                      <a:r>
                        <a:rPr lang="ru-RU" sz="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проекта </a:t>
                      </a: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на 10% по причине изменения курса валюты для импортного оборудования и материалов</a:t>
                      </a:r>
                      <a:endParaRPr lang="ru-RU" altLang="ru-RU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355" marR="91355" marT="45678" marB="45678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 dirty="0">
                        <a:latin typeface="+mn-lt"/>
                      </a:endParaRPr>
                    </a:p>
                  </a:txBody>
                  <a:tcPr marL="91355" marR="91355" marT="45678" marB="45678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Реализованные мероприятия (описание результатов):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1. Сформированы (с Казначейством </a:t>
                      </a:r>
                      <a:r>
                        <a:rPr kumimoji="0" lang="ru-RU" sz="8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Госкорпорации</a:t>
                      </a:r>
                      <a:r>
                        <a:rPr kumimoji="0" lang="ru-RU" sz="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 «</a:t>
                      </a:r>
                      <a:r>
                        <a:rPr kumimoji="0" lang="ru-RU" sz="800" b="0" i="0" u="none" strike="noStrike" kern="1200" cap="none" spc="0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Росатом</a:t>
                      </a:r>
                      <a:r>
                        <a:rPr kumimoji="0" lang="ru-RU" sz="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») резервы иностранной валюты для компенсации курсовой разницы при расчётах с контрагентами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Дальнейшие шаги:</a:t>
                      </a:r>
                      <a:endParaRPr kumimoji="0" lang="ru-RU" sz="8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kern="1200" spc="0" baseline="0" dirty="0" smtClean="0">
                          <a:solidFill>
                            <a:schemeClr val="tx1"/>
                          </a:solidFill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1. </a:t>
                      </a:r>
                      <a:r>
                        <a:rPr lang="ru-RU" sz="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Поиск и применение отечественных аналогов материалов и оборудования с аналогичными характеристиками</a:t>
                      </a:r>
                      <a:r>
                        <a:rPr lang="ru-RU" sz="8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Подтверждающие документы: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Качественно подготовленные технические задания</a:t>
                      </a:r>
                      <a:endParaRPr kumimoji="0" lang="ru-RU" sz="800" b="1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Стоимость мероприятий: -</a:t>
                      </a:r>
                    </a:p>
                  </a:txBody>
                  <a:tcPr marL="91355" marR="91355" marT="45678" marB="45678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А.В. Смирнов – руководитель проекта</a:t>
                      </a:r>
                      <a:endParaRPr lang="ru-RU" sz="800" b="0" i="0" kern="1200" spc="0" baseline="0" dirty="0" smtClean="0">
                        <a:solidFill>
                          <a:schemeClr val="tx1"/>
                        </a:solidFill>
                        <a:latin typeface="+mn-lt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8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91355" marR="91355" marT="45678" marB="45678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4075596"/>
                  </a:ext>
                </a:extLst>
              </a:tr>
              <a:tr h="1120056">
                <a:tc>
                  <a:txBody>
                    <a:bodyPr/>
                    <a:lstStyle/>
                    <a:p>
                      <a:pPr marL="0" marR="0" indent="0" algn="l" defTabSz="10426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Операционные риски</a:t>
                      </a:r>
                    </a:p>
                  </a:txBody>
                  <a:tcPr marL="91355" marR="91355" marT="45678" marB="4567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3. Снижение</a:t>
                      </a:r>
                      <a:r>
                        <a:rPr lang="ru-RU" sz="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выручки</a:t>
                      </a:r>
                      <a:r>
                        <a:rPr lang="ru-RU" sz="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проекта </a:t>
                      </a: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из-за риска технологических сбоев оборудования, связанных с низким качеством его изготовления подрядной организацией </a:t>
                      </a:r>
                    </a:p>
                  </a:txBody>
                  <a:tcPr marL="91355" marR="91355" marT="45678" marB="45678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 dirty="0">
                        <a:latin typeface="+mn-lt"/>
                      </a:endParaRPr>
                    </a:p>
                  </a:txBody>
                  <a:tcPr marL="91355" marR="91355" marT="45678" marB="45678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Реализованные мероприятия (описание результатов):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1. В договор включён пункт о длительных гарантийных условиях после испытаний и сроках устранения неисправностей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Дальнейшие шаги:</a:t>
                      </a:r>
                      <a:endParaRPr kumimoji="0" lang="ru-RU" sz="8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kern="1200" spc="0" baseline="0" dirty="0" smtClean="0">
                          <a:solidFill>
                            <a:schemeClr val="tx1"/>
                          </a:solidFill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1. Обучение и повышение квалификации персонала                                       2. Штрафные санкции для подрядчика за низкое качество работ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Подтверждающие документы: </a:t>
                      </a:r>
                      <a:r>
                        <a:rPr kumimoji="0" lang="ru-RU" sz="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договор с подрядчиком от 01.10.2023 № 1-10/2023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Стоимость мероприятий: -</a:t>
                      </a:r>
                    </a:p>
                  </a:txBody>
                  <a:tcPr marL="91355" marR="91355" marT="45678" marB="45678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Rosatom" panose="020B0604020202020204" charset="-52"/>
                          <a:cs typeface="Arial" panose="020B0604020202020204" pitchFamily="34" charset="0"/>
                        </a:rPr>
                        <a:t>А.В. Смирнов – руководитель проекта</a:t>
                      </a:r>
                      <a:endParaRPr lang="ru-RU" sz="800" b="0" i="0" kern="1200" spc="0" baseline="0" dirty="0" smtClean="0">
                        <a:solidFill>
                          <a:schemeClr val="tx1"/>
                        </a:solidFill>
                        <a:latin typeface="+mn-lt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355" marR="91355" marT="45678" marB="45678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004952"/>
                  </a:ext>
                </a:extLst>
              </a:tr>
            </a:tbl>
          </a:graphicData>
        </a:graphic>
      </p:graphicFrame>
      <p:sp>
        <p:nvSpPr>
          <p:cNvPr id="2" name="Текст 1"/>
          <p:cNvSpPr>
            <a:spLocks noGrp="1"/>
          </p:cNvSpPr>
          <p:nvPr>
            <p:ph type="body" sz="quarter" idx="14"/>
          </p:nvPr>
        </p:nvSpPr>
        <p:spPr>
          <a:xfrm>
            <a:off x="440269" y="4923486"/>
            <a:ext cx="3112238" cy="107966"/>
          </a:xfrm>
        </p:spPr>
        <p:txBody>
          <a:bodyPr/>
          <a:lstStyle/>
          <a:p>
            <a:r>
              <a:rPr lang="ru-RU" sz="750" baseline="3000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75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баллах, на основании оценки вероятности и подверженности риску определяется величина присущего и остаточного риска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pc="3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Анализ</a:t>
            </a:r>
            <a:r>
              <a:rPr lang="ru-RU" dirty="0" smtClean="0"/>
              <a:t> </a:t>
            </a:r>
            <a:r>
              <a:rPr lang="ru-RU" spc="3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рисков инвестиционного проекта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4892270" y="236164"/>
            <a:ext cx="1704984" cy="3363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50" dirty="0">
                <a:solidFill>
                  <a:schemeClr val="tx1"/>
                </a:solidFill>
              </a:rPr>
              <a:t>Пример</a:t>
            </a:r>
          </a:p>
        </p:txBody>
      </p:sp>
      <p:graphicFrame>
        <p:nvGraphicFramePr>
          <p:cNvPr id="36" name="Диаграмма 35"/>
          <p:cNvGraphicFramePr/>
          <p:nvPr>
            <p:extLst/>
          </p:nvPr>
        </p:nvGraphicFramePr>
        <p:xfrm>
          <a:off x="2974483" y="1240329"/>
          <a:ext cx="2186663" cy="979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cxnSp>
        <p:nvCxnSpPr>
          <p:cNvPr id="37" name="Прямая со стрелкой 36"/>
          <p:cNvCxnSpPr/>
          <p:nvPr/>
        </p:nvCxnSpPr>
        <p:spPr>
          <a:xfrm flipH="1">
            <a:off x="3314804" y="1524003"/>
            <a:ext cx="943595" cy="0"/>
          </a:xfrm>
          <a:prstGeom prst="straightConnector1">
            <a:avLst/>
          </a:prstGeom>
          <a:ln w="19050">
            <a:solidFill>
              <a:srgbClr val="7F7F7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Группа 37"/>
          <p:cNvGrpSpPr/>
          <p:nvPr/>
        </p:nvGrpSpPr>
        <p:grpSpPr>
          <a:xfrm>
            <a:off x="3618713" y="1438033"/>
            <a:ext cx="399835" cy="323165"/>
            <a:chOff x="2366342" y="1002362"/>
            <a:chExt cx="400205" cy="323464"/>
          </a:xfrm>
        </p:grpSpPr>
        <p:sp>
          <p:nvSpPr>
            <p:cNvPr id="39" name="Овал 38"/>
            <p:cNvSpPr/>
            <p:nvPr/>
          </p:nvSpPr>
          <p:spPr>
            <a:xfrm>
              <a:off x="2388938" y="1015577"/>
              <a:ext cx="295275" cy="14913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9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366342" y="1002362"/>
              <a:ext cx="400205" cy="323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50" b="1" dirty="0">
                  <a:latin typeface="Arial" panose="020B0604020202020204" pitchFamily="34" charset="0"/>
                  <a:cs typeface="Arial" panose="020B0604020202020204" pitchFamily="34" charset="0"/>
                </a:rPr>
                <a:t>-80%</a:t>
              </a:r>
            </a:p>
          </p:txBody>
        </p:sp>
      </p:grpSp>
      <p:graphicFrame>
        <p:nvGraphicFramePr>
          <p:cNvPr id="41" name="Диаграмма 40"/>
          <p:cNvGraphicFramePr/>
          <p:nvPr>
            <p:extLst/>
          </p:nvPr>
        </p:nvGraphicFramePr>
        <p:xfrm>
          <a:off x="2978664" y="2636508"/>
          <a:ext cx="2281079" cy="979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cxnSp>
        <p:nvCxnSpPr>
          <p:cNvPr id="42" name="Прямая со стрелкой 41"/>
          <p:cNvCxnSpPr/>
          <p:nvPr/>
        </p:nvCxnSpPr>
        <p:spPr>
          <a:xfrm flipH="1">
            <a:off x="3277081" y="2917272"/>
            <a:ext cx="558384" cy="2710"/>
          </a:xfrm>
          <a:prstGeom prst="straightConnector1">
            <a:avLst/>
          </a:prstGeom>
          <a:ln w="19050">
            <a:solidFill>
              <a:srgbClr val="7F7F7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Группа 42"/>
          <p:cNvGrpSpPr/>
          <p:nvPr/>
        </p:nvGrpSpPr>
        <p:grpSpPr>
          <a:xfrm>
            <a:off x="3413924" y="2829550"/>
            <a:ext cx="419683" cy="207749"/>
            <a:chOff x="2352924" y="1002687"/>
            <a:chExt cx="420071" cy="207942"/>
          </a:xfrm>
        </p:grpSpPr>
        <p:sp>
          <p:nvSpPr>
            <p:cNvPr id="44" name="Овал 43"/>
            <p:cNvSpPr/>
            <p:nvPr/>
          </p:nvSpPr>
          <p:spPr>
            <a:xfrm>
              <a:off x="2388938" y="1015577"/>
              <a:ext cx="295275" cy="14913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9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352924" y="1002687"/>
              <a:ext cx="420071" cy="207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50" b="1" dirty="0">
                  <a:latin typeface="Arial" panose="020B0604020202020204" pitchFamily="34" charset="0"/>
                  <a:cs typeface="Arial" panose="020B0604020202020204" pitchFamily="34" charset="0"/>
                </a:rPr>
                <a:t>-75%</a:t>
              </a:r>
            </a:p>
          </p:txBody>
        </p:sp>
      </p:grpSp>
      <p:graphicFrame>
        <p:nvGraphicFramePr>
          <p:cNvPr id="46" name="Диаграмма 45"/>
          <p:cNvGraphicFramePr/>
          <p:nvPr>
            <p:extLst/>
          </p:nvPr>
        </p:nvGraphicFramePr>
        <p:xfrm>
          <a:off x="2982845" y="3797704"/>
          <a:ext cx="2186663" cy="979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cxnSp>
        <p:nvCxnSpPr>
          <p:cNvPr id="58" name="Прямая со стрелкой 57"/>
          <p:cNvCxnSpPr/>
          <p:nvPr/>
        </p:nvCxnSpPr>
        <p:spPr>
          <a:xfrm flipH="1" flipV="1">
            <a:off x="3352389" y="4090293"/>
            <a:ext cx="676964" cy="524"/>
          </a:xfrm>
          <a:prstGeom prst="straightConnector1">
            <a:avLst/>
          </a:prstGeom>
          <a:ln w="19050">
            <a:solidFill>
              <a:srgbClr val="7F7F7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Группа 58"/>
          <p:cNvGrpSpPr/>
          <p:nvPr/>
        </p:nvGrpSpPr>
        <p:grpSpPr>
          <a:xfrm>
            <a:off x="3520971" y="3990695"/>
            <a:ext cx="419683" cy="207749"/>
            <a:chOff x="2352924" y="997920"/>
            <a:chExt cx="420071" cy="207941"/>
          </a:xfrm>
        </p:grpSpPr>
        <p:sp>
          <p:nvSpPr>
            <p:cNvPr id="60" name="Овал 59"/>
            <p:cNvSpPr/>
            <p:nvPr/>
          </p:nvSpPr>
          <p:spPr>
            <a:xfrm>
              <a:off x="2388938" y="1015577"/>
              <a:ext cx="295275" cy="14913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9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352924" y="997920"/>
              <a:ext cx="420071" cy="207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5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750" b="1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r>
                <a:rPr lang="ru-RU" sz="750" b="1" dirty="0">
                  <a:latin typeface="Arial" panose="020B0604020202020204" pitchFamily="34" charset="0"/>
                  <a:cs typeface="Arial" panose="020B0604020202020204" pitchFamily="34" charset="0"/>
                </a:rPr>
                <a:t>0%</a:t>
              </a: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D0F0F516-F379-4E98-AA57-3AEA45805FB9}"/>
              </a:ext>
            </a:extLst>
          </p:cNvPr>
          <p:cNvSpPr txBox="1"/>
          <p:nvPr/>
        </p:nvSpPr>
        <p:spPr>
          <a:xfrm>
            <a:off x="4073770" y="4770166"/>
            <a:ext cx="202105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50" dirty="0">
                <a:latin typeface="Arial" panose="020B0604020202020204" pitchFamily="34" charset="0"/>
                <a:cs typeface="Arial" panose="020B0604020202020204" pitchFamily="34" charset="0"/>
              </a:rPr>
              <a:t>Низкий остаточный риск (0 – 5 баллов)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0F0F516-F379-4E98-AA57-3AEA45805FB9}"/>
              </a:ext>
            </a:extLst>
          </p:cNvPr>
          <p:cNvSpPr txBox="1"/>
          <p:nvPr/>
        </p:nvSpPr>
        <p:spPr>
          <a:xfrm>
            <a:off x="6504078" y="4770166"/>
            <a:ext cx="241953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50" dirty="0">
                <a:latin typeface="Arial" panose="020B0604020202020204" pitchFamily="34" charset="0"/>
                <a:cs typeface="Arial" panose="020B0604020202020204" pitchFamily="34" charset="0"/>
              </a:rPr>
              <a:t>Средний остаточный риск (6 – 14 баллов)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0F0F516-F379-4E98-AA57-3AEA45805FB9}"/>
              </a:ext>
            </a:extLst>
          </p:cNvPr>
          <p:cNvSpPr txBox="1"/>
          <p:nvPr/>
        </p:nvSpPr>
        <p:spPr>
          <a:xfrm>
            <a:off x="4059960" y="4959380"/>
            <a:ext cx="235261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50" dirty="0">
                <a:latin typeface="Arial" panose="020B0604020202020204" pitchFamily="34" charset="0"/>
                <a:cs typeface="Arial" panose="020B0604020202020204" pitchFamily="34" charset="0"/>
              </a:rPr>
              <a:t>Высокий остаточный риск  (15 – 25 баллов)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0F0F516-F379-4E98-AA57-3AEA45805FB9}"/>
              </a:ext>
            </a:extLst>
          </p:cNvPr>
          <p:cNvSpPr txBox="1"/>
          <p:nvPr/>
        </p:nvSpPr>
        <p:spPr>
          <a:xfrm>
            <a:off x="6504078" y="4959380"/>
            <a:ext cx="202105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50" dirty="0">
                <a:latin typeface="Arial" panose="020B0604020202020204" pitchFamily="34" charset="0"/>
                <a:cs typeface="Arial" panose="020B0604020202020204" pitchFamily="34" charset="0"/>
              </a:rPr>
              <a:t>Управление риском</a:t>
            </a:r>
          </a:p>
        </p:txBody>
      </p:sp>
      <p:sp>
        <p:nvSpPr>
          <p:cNvPr id="83" name="Овал 82"/>
          <p:cNvSpPr/>
          <p:nvPr/>
        </p:nvSpPr>
        <p:spPr>
          <a:xfrm>
            <a:off x="3870458" y="4802304"/>
            <a:ext cx="120389" cy="120389"/>
          </a:xfrm>
          <a:prstGeom prst="ellipse">
            <a:avLst/>
          </a:prstGeom>
          <a:solidFill>
            <a:srgbClr val="56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84" name="Овал 83"/>
          <p:cNvSpPr/>
          <p:nvPr/>
        </p:nvSpPr>
        <p:spPr>
          <a:xfrm>
            <a:off x="3870458" y="4991519"/>
            <a:ext cx="120389" cy="12038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85" name="Овал 84"/>
          <p:cNvSpPr/>
          <p:nvPr/>
        </p:nvSpPr>
        <p:spPr>
          <a:xfrm>
            <a:off x="6313701" y="4802304"/>
            <a:ext cx="120389" cy="120389"/>
          </a:xfrm>
          <a:prstGeom prst="ellipse">
            <a:avLst/>
          </a:prstGeom>
          <a:solidFill>
            <a:srgbClr val="FCC3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86" name="Овал 85"/>
          <p:cNvSpPr/>
          <p:nvPr/>
        </p:nvSpPr>
        <p:spPr>
          <a:xfrm>
            <a:off x="6313701" y="4991519"/>
            <a:ext cx="120389" cy="120389"/>
          </a:xfrm>
          <a:prstGeom prst="ellips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87" name="Прямоугольник 86"/>
          <p:cNvSpPr/>
          <p:nvPr/>
        </p:nvSpPr>
        <p:spPr>
          <a:xfrm>
            <a:off x="6960244" y="540713"/>
            <a:ext cx="2074093" cy="36933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900" b="1" dirty="0"/>
              <a:t>Внесены изменения в части описания мероприятий</a:t>
            </a:r>
          </a:p>
        </p:txBody>
      </p:sp>
    </p:spTree>
    <p:extLst>
      <p:ext uri="{BB962C8B-B14F-4D97-AF65-F5344CB8AC3E}">
        <p14:creationId xmlns:p14="http://schemas.microsoft.com/office/powerpoint/2010/main" val="63851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Таблица 65">
            <a:extLst>
              <a:ext uri="{FF2B5EF4-FFF2-40B4-BE49-F238E27FC236}">
                <a16:creationId xmlns:a16="http://schemas.microsoft.com/office/drawing/2014/main" id="{78238316-7A3C-44E2-9FAA-236E6C4197E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174497" y="1513801"/>
          <a:ext cx="2006320" cy="1959040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401264">
                  <a:extLst>
                    <a:ext uri="{9D8B030D-6E8A-4147-A177-3AD203B41FA5}">
                      <a16:colId xmlns:a16="http://schemas.microsoft.com/office/drawing/2014/main" val="2321445487"/>
                    </a:ext>
                  </a:extLst>
                </a:gridCol>
                <a:gridCol w="401264">
                  <a:extLst>
                    <a:ext uri="{9D8B030D-6E8A-4147-A177-3AD203B41FA5}">
                      <a16:colId xmlns:a16="http://schemas.microsoft.com/office/drawing/2014/main" val="1734486083"/>
                    </a:ext>
                  </a:extLst>
                </a:gridCol>
                <a:gridCol w="401264">
                  <a:extLst>
                    <a:ext uri="{9D8B030D-6E8A-4147-A177-3AD203B41FA5}">
                      <a16:colId xmlns:a16="http://schemas.microsoft.com/office/drawing/2014/main" val="1145249640"/>
                    </a:ext>
                  </a:extLst>
                </a:gridCol>
                <a:gridCol w="401264">
                  <a:extLst>
                    <a:ext uri="{9D8B030D-6E8A-4147-A177-3AD203B41FA5}">
                      <a16:colId xmlns:a16="http://schemas.microsoft.com/office/drawing/2014/main" val="4276205722"/>
                    </a:ext>
                  </a:extLst>
                </a:gridCol>
                <a:gridCol w="401264">
                  <a:extLst>
                    <a:ext uri="{9D8B030D-6E8A-4147-A177-3AD203B41FA5}">
                      <a16:colId xmlns:a16="http://schemas.microsoft.com/office/drawing/2014/main" val="3162060350"/>
                    </a:ext>
                  </a:extLst>
                </a:gridCol>
              </a:tblGrid>
              <a:tr h="391808">
                <a:tc>
                  <a:txBody>
                    <a:bodyPr/>
                    <a:lstStyle/>
                    <a:p>
                      <a:endParaRPr lang="ru-RU" sz="1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243" marR="91243" marT="45622" marB="4562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C30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64150"/>
                  </a:ext>
                </a:extLst>
              </a:tr>
              <a:tr h="391808"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9778586"/>
                  </a:ext>
                </a:extLst>
              </a:tr>
              <a:tr h="391808">
                <a:tc>
                  <a:txBody>
                    <a:bodyPr/>
                    <a:lstStyle/>
                    <a:p>
                      <a:endParaRPr lang="ru-RU" sz="1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243" marR="91243" marT="45622" marB="4562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6626219"/>
                  </a:ext>
                </a:extLst>
              </a:tr>
              <a:tr h="391808">
                <a:tc>
                  <a:txBody>
                    <a:bodyPr/>
                    <a:lstStyle/>
                    <a:p>
                      <a:endParaRPr lang="ru-RU" sz="1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243" marR="91243" marT="45622" marB="4562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3802743"/>
                  </a:ext>
                </a:extLst>
              </a:tr>
              <a:tr h="391808">
                <a:tc>
                  <a:txBody>
                    <a:bodyPr/>
                    <a:lstStyle/>
                    <a:p>
                      <a:endParaRPr lang="ru-RU" sz="1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243" marR="91243" marT="45622" marB="4562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C30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4358023"/>
                  </a:ext>
                </a:extLst>
              </a:tr>
            </a:tbl>
          </a:graphicData>
        </a:graphic>
      </p:graphicFrame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5817" y="3969"/>
          <a:ext cx="1586" cy="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Слайд think-cell" r:id="rId5" imgW="347" imgH="348" progId="TCLayout.ActiveDocument.1">
                  <p:embed/>
                </p:oleObj>
              </mc:Choice>
              <mc:Fallback>
                <p:oleObj name="Слайд think-cell" r:id="rId5" imgW="347" imgH="348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17" y="3969"/>
                        <a:ext cx="1586" cy="1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" name="Таблица 143">
            <a:extLst>
              <a:ext uri="{FF2B5EF4-FFF2-40B4-BE49-F238E27FC236}">
                <a16:creationId xmlns:a16="http://schemas.microsoft.com/office/drawing/2014/main" id="{78238316-7A3C-44E2-9FAA-236E6C4197E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91532" y="1514359"/>
          <a:ext cx="2006320" cy="1959040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401264">
                  <a:extLst>
                    <a:ext uri="{9D8B030D-6E8A-4147-A177-3AD203B41FA5}">
                      <a16:colId xmlns:a16="http://schemas.microsoft.com/office/drawing/2014/main" val="2321445487"/>
                    </a:ext>
                  </a:extLst>
                </a:gridCol>
                <a:gridCol w="401264">
                  <a:extLst>
                    <a:ext uri="{9D8B030D-6E8A-4147-A177-3AD203B41FA5}">
                      <a16:colId xmlns:a16="http://schemas.microsoft.com/office/drawing/2014/main" val="1734486083"/>
                    </a:ext>
                  </a:extLst>
                </a:gridCol>
                <a:gridCol w="401264">
                  <a:extLst>
                    <a:ext uri="{9D8B030D-6E8A-4147-A177-3AD203B41FA5}">
                      <a16:colId xmlns:a16="http://schemas.microsoft.com/office/drawing/2014/main" val="1145249640"/>
                    </a:ext>
                  </a:extLst>
                </a:gridCol>
                <a:gridCol w="401264">
                  <a:extLst>
                    <a:ext uri="{9D8B030D-6E8A-4147-A177-3AD203B41FA5}">
                      <a16:colId xmlns:a16="http://schemas.microsoft.com/office/drawing/2014/main" val="4276205722"/>
                    </a:ext>
                  </a:extLst>
                </a:gridCol>
                <a:gridCol w="401264">
                  <a:extLst>
                    <a:ext uri="{9D8B030D-6E8A-4147-A177-3AD203B41FA5}">
                      <a16:colId xmlns:a16="http://schemas.microsoft.com/office/drawing/2014/main" val="3162060350"/>
                    </a:ext>
                  </a:extLst>
                </a:gridCol>
              </a:tblGrid>
              <a:tr h="391808">
                <a:tc>
                  <a:txBody>
                    <a:bodyPr/>
                    <a:lstStyle/>
                    <a:p>
                      <a:endParaRPr lang="ru-RU" sz="1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243" marR="91243" marT="45622" marB="4562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64150"/>
                  </a:ext>
                </a:extLst>
              </a:tr>
              <a:tr h="391808"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9778586"/>
                  </a:ext>
                </a:extLst>
              </a:tr>
              <a:tr h="391808">
                <a:tc>
                  <a:txBody>
                    <a:bodyPr/>
                    <a:lstStyle/>
                    <a:p>
                      <a:endParaRPr lang="ru-RU" sz="1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243" marR="91243" marT="45622" marB="4562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6626219"/>
                  </a:ext>
                </a:extLst>
              </a:tr>
              <a:tr h="391808">
                <a:tc>
                  <a:txBody>
                    <a:bodyPr/>
                    <a:lstStyle/>
                    <a:p>
                      <a:endParaRPr lang="ru-RU" sz="1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243" marR="91243" marT="45622" marB="4562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3802743"/>
                  </a:ext>
                </a:extLst>
              </a:tr>
              <a:tr h="391808">
                <a:tc>
                  <a:txBody>
                    <a:bodyPr/>
                    <a:lstStyle/>
                    <a:p>
                      <a:endParaRPr lang="ru-RU" sz="1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243" marR="91243" marT="45622" marB="45622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C02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 marL="91243" marR="91243" marT="45622" marB="45622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B62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4358023"/>
                  </a:ext>
                </a:extLst>
              </a:tr>
            </a:tbl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pc="3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Матрицы величин рисков проекта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C138D1-59E5-421C-84FA-F3BB2A08206F}"/>
              </a:ext>
            </a:extLst>
          </p:cNvPr>
          <p:cNvSpPr txBox="1"/>
          <p:nvPr/>
        </p:nvSpPr>
        <p:spPr>
          <a:xfrm>
            <a:off x="244757" y="906369"/>
            <a:ext cx="328175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algn="ctr">
              <a:defRPr sz="1100" b="1"/>
            </a:lvl1pPr>
          </a:lstStyle>
          <a:p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Матрица величин присущих рисков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7C138D1-59E5-421C-84FA-F3BB2A08206F}"/>
              </a:ext>
            </a:extLst>
          </p:cNvPr>
          <p:cNvSpPr txBox="1"/>
          <p:nvPr/>
        </p:nvSpPr>
        <p:spPr>
          <a:xfrm>
            <a:off x="4425176" y="914153"/>
            <a:ext cx="328175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algn="ctr">
              <a:defRPr sz="1100" b="1"/>
            </a:lvl1pPr>
          </a:lstStyle>
          <a:p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Матрица величин остаточных рисков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FD1489-12DE-42FB-AE3E-5DAACF93591D}"/>
              </a:ext>
            </a:extLst>
          </p:cNvPr>
          <p:cNvSpPr txBox="1"/>
          <p:nvPr/>
        </p:nvSpPr>
        <p:spPr>
          <a:xfrm rot="16200000" flipH="1">
            <a:off x="3964155" y="2428871"/>
            <a:ext cx="147571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algn="ctr">
              <a:defRPr sz="1100" b="1"/>
            </a:lvl1pPr>
          </a:lstStyle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Вероятность риска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7C138D1-59E5-421C-84FA-F3BB2A08206F}"/>
              </a:ext>
            </a:extLst>
          </p:cNvPr>
          <p:cNvSpPr txBox="1"/>
          <p:nvPr/>
        </p:nvSpPr>
        <p:spPr>
          <a:xfrm>
            <a:off x="5333613" y="3844337"/>
            <a:ext cx="168625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algn="ctr">
              <a:defRPr sz="1100" b="1"/>
            </a:lvl1pPr>
          </a:lstStyle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Подверженность риску</a:t>
            </a:r>
          </a:p>
        </p:txBody>
      </p:sp>
      <p:sp>
        <p:nvSpPr>
          <p:cNvPr id="46" name="Line 9"/>
          <p:cNvSpPr>
            <a:spLocks noChangeShapeType="1"/>
          </p:cNvSpPr>
          <p:nvPr/>
        </p:nvSpPr>
        <p:spPr bwMode="auto">
          <a:xfrm rot="5400000" flipV="1">
            <a:off x="3890095" y="2498122"/>
            <a:ext cx="1959038" cy="3"/>
          </a:xfrm>
          <a:prstGeom prst="line">
            <a:avLst/>
          </a:prstGeom>
          <a:noFill/>
          <a:ln w="19050">
            <a:solidFill>
              <a:srgbClr val="7F7F7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endParaRPr lang="ru-RU" sz="1799"/>
          </a:p>
        </p:txBody>
      </p:sp>
      <p:sp>
        <p:nvSpPr>
          <p:cNvPr id="47" name="Line 9"/>
          <p:cNvSpPr>
            <a:spLocks noChangeShapeType="1"/>
          </p:cNvSpPr>
          <p:nvPr/>
        </p:nvSpPr>
        <p:spPr bwMode="auto">
          <a:xfrm rot="5400000">
            <a:off x="6176742" y="2761214"/>
            <a:ext cx="1" cy="2006324"/>
          </a:xfrm>
          <a:prstGeom prst="line">
            <a:avLst/>
          </a:prstGeom>
          <a:noFill/>
          <a:ln w="19050">
            <a:solidFill>
              <a:srgbClr val="7F7F7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endParaRPr lang="ru-RU" sz="1799"/>
          </a:p>
        </p:txBody>
      </p:sp>
      <p:grpSp>
        <p:nvGrpSpPr>
          <p:cNvPr id="48" name="Группа 47">
            <a:extLst>
              <a:ext uri="{FF2B5EF4-FFF2-40B4-BE49-F238E27FC236}">
                <a16:creationId xmlns:a16="http://schemas.microsoft.com/office/drawing/2014/main" id="{AFC6C345-A797-46D3-8099-14D518589017}"/>
              </a:ext>
            </a:extLst>
          </p:cNvPr>
          <p:cNvGrpSpPr/>
          <p:nvPr/>
        </p:nvGrpSpPr>
        <p:grpSpPr>
          <a:xfrm>
            <a:off x="4897322" y="1595384"/>
            <a:ext cx="248786" cy="1784340"/>
            <a:chOff x="849573" y="1634144"/>
            <a:chExt cx="249323" cy="1645928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FE7545D-BB9B-4472-AC53-8A53A5442F08}"/>
                </a:ext>
              </a:extLst>
            </p:cNvPr>
            <p:cNvSpPr txBox="1"/>
            <p:nvPr/>
          </p:nvSpPr>
          <p:spPr>
            <a:xfrm>
              <a:off x="849573" y="3067146"/>
              <a:ext cx="249323" cy="212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8D96147-62D0-42FE-8794-385FDC317274}"/>
                </a:ext>
              </a:extLst>
            </p:cNvPr>
            <p:cNvSpPr txBox="1"/>
            <p:nvPr/>
          </p:nvSpPr>
          <p:spPr>
            <a:xfrm>
              <a:off x="849573" y="2727188"/>
              <a:ext cx="249323" cy="212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F9C38D0-2608-4905-9638-8BBFC9FBB3C9}"/>
                </a:ext>
              </a:extLst>
            </p:cNvPr>
            <p:cNvSpPr txBox="1"/>
            <p:nvPr/>
          </p:nvSpPr>
          <p:spPr>
            <a:xfrm>
              <a:off x="849573" y="2358557"/>
              <a:ext cx="249323" cy="212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9091E41-F59E-483F-8C15-B9C07AF2099C}"/>
                </a:ext>
              </a:extLst>
            </p:cNvPr>
            <p:cNvSpPr txBox="1"/>
            <p:nvPr/>
          </p:nvSpPr>
          <p:spPr>
            <a:xfrm>
              <a:off x="849573" y="1999829"/>
              <a:ext cx="249323" cy="212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6910BDE-0255-41B0-9720-8A64E45E0087}"/>
                </a:ext>
              </a:extLst>
            </p:cNvPr>
            <p:cNvSpPr txBox="1"/>
            <p:nvPr/>
          </p:nvSpPr>
          <p:spPr>
            <a:xfrm>
              <a:off x="849573" y="1634144"/>
              <a:ext cx="249323" cy="212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54" name="Группа 53">
            <a:extLst>
              <a:ext uri="{FF2B5EF4-FFF2-40B4-BE49-F238E27FC236}">
                <a16:creationId xmlns:a16="http://schemas.microsoft.com/office/drawing/2014/main" id="{39720AC8-27A6-4C53-9808-EAC935ABA918}"/>
              </a:ext>
            </a:extLst>
          </p:cNvPr>
          <p:cNvGrpSpPr/>
          <p:nvPr/>
        </p:nvGrpSpPr>
        <p:grpSpPr>
          <a:xfrm>
            <a:off x="5173581" y="3473094"/>
            <a:ext cx="1961216" cy="231149"/>
            <a:chOff x="1151848" y="3333585"/>
            <a:chExt cx="1737236" cy="231647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BB27C5E-709B-4823-90FC-FE6E881CEED4}"/>
                </a:ext>
              </a:extLst>
            </p:cNvPr>
            <p:cNvSpPr txBox="1"/>
            <p:nvPr/>
          </p:nvSpPr>
          <p:spPr>
            <a:xfrm>
              <a:off x="1151848" y="3333858"/>
              <a:ext cx="220373" cy="231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BA9A4B0-3C21-4ACF-895D-7EB36E271A24}"/>
                </a:ext>
              </a:extLst>
            </p:cNvPr>
            <p:cNvSpPr txBox="1"/>
            <p:nvPr/>
          </p:nvSpPr>
          <p:spPr>
            <a:xfrm>
              <a:off x="1570012" y="3333585"/>
              <a:ext cx="220373" cy="231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E98609C-D0F1-4569-93F5-9BB99C1E14E0}"/>
                </a:ext>
              </a:extLst>
            </p:cNvPr>
            <p:cNvSpPr txBox="1"/>
            <p:nvPr/>
          </p:nvSpPr>
          <p:spPr>
            <a:xfrm>
              <a:off x="1915953" y="3333903"/>
              <a:ext cx="220373" cy="231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BCF745A-AE18-4417-AF2C-7E4D20D28E00}"/>
                </a:ext>
              </a:extLst>
            </p:cNvPr>
            <p:cNvSpPr txBox="1"/>
            <p:nvPr/>
          </p:nvSpPr>
          <p:spPr>
            <a:xfrm>
              <a:off x="2289496" y="3333858"/>
              <a:ext cx="220373" cy="231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76718D8-0E44-4840-927D-967CC4D93546}"/>
                </a:ext>
              </a:extLst>
            </p:cNvPr>
            <p:cNvSpPr txBox="1"/>
            <p:nvPr/>
          </p:nvSpPr>
          <p:spPr>
            <a:xfrm>
              <a:off x="2668711" y="3333858"/>
              <a:ext cx="220373" cy="231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87" name="Овал 86">
            <a:extLst>
              <a:ext uri="{FF2B5EF4-FFF2-40B4-BE49-F238E27FC236}">
                <a16:creationId xmlns:a16="http://schemas.microsoft.com/office/drawing/2014/main" id="{C69690E9-8EFD-4CE8-86BF-6AE5B1797053}"/>
              </a:ext>
            </a:extLst>
          </p:cNvPr>
          <p:cNvSpPr>
            <a:spLocks/>
          </p:cNvSpPr>
          <p:nvPr/>
        </p:nvSpPr>
        <p:spPr>
          <a:xfrm>
            <a:off x="6083250" y="1999283"/>
            <a:ext cx="212915" cy="212915"/>
          </a:xfrm>
          <a:prstGeom prst="ellipse">
            <a:avLst/>
          </a:prstGeom>
          <a:solidFill>
            <a:schemeClr val="bg1"/>
          </a:solidFill>
          <a:ln w="6350">
            <a:noFill/>
          </a:ln>
          <a:effectLst/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99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9" name="Овал 88">
            <a:extLst>
              <a:ext uri="{FF2B5EF4-FFF2-40B4-BE49-F238E27FC236}">
                <a16:creationId xmlns:a16="http://schemas.microsoft.com/office/drawing/2014/main" id="{C69690E9-8EFD-4CE8-86BF-6AE5B1797053}"/>
              </a:ext>
            </a:extLst>
          </p:cNvPr>
          <p:cNvSpPr>
            <a:spLocks/>
          </p:cNvSpPr>
          <p:nvPr/>
        </p:nvSpPr>
        <p:spPr>
          <a:xfrm>
            <a:off x="5680626" y="2780345"/>
            <a:ext cx="212915" cy="212915"/>
          </a:xfrm>
          <a:prstGeom prst="ellipse">
            <a:avLst/>
          </a:prstGeom>
          <a:solidFill>
            <a:schemeClr val="bg1"/>
          </a:solidFill>
          <a:ln w="6350">
            <a:noFill/>
          </a:ln>
          <a:effectLst/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99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1" name="Овал 90">
            <a:extLst>
              <a:ext uri="{FF2B5EF4-FFF2-40B4-BE49-F238E27FC236}">
                <a16:creationId xmlns:a16="http://schemas.microsoft.com/office/drawing/2014/main" id="{C69690E9-8EFD-4CE8-86BF-6AE5B1797053}"/>
              </a:ext>
            </a:extLst>
          </p:cNvPr>
          <p:cNvSpPr>
            <a:spLocks/>
          </p:cNvSpPr>
          <p:nvPr/>
        </p:nvSpPr>
        <p:spPr>
          <a:xfrm>
            <a:off x="6498392" y="2399127"/>
            <a:ext cx="212915" cy="212915"/>
          </a:xfrm>
          <a:prstGeom prst="ellipse">
            <a:avLst/>
          </a:prstGeom>
          <a:solidFill>
            <a:schemeClr val="bg1"/>
          </a:solidFill>
          <a:ln w="6350">
            <a:noFill/>
          </a:ln>
          <a:effectLst/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99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EFD1489-12DE-42FB-AE3E-5DAACF93591D}"/>
              </a:ext>
            </a:extLst>
          </p:cNvPr>
          <p:cNvSpPr txBox="1"/>
          <p:nvPr/>
        </p:nvSpPr>
        <p:spPr>
          <a:xfrm rot="16200000" flipH="1">
            <a:off x="-216871" y="2416422"/>
            <a:ext cx="147571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algn="ctr">
              <a:defRPr sz="1100" b="1"/>
            </a:lvl1pPr>
          </a:lstStyle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Вероятность риска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7C138D1-59E5-421C-84FA-F3BB2A08206F}"/>
              </a:ext>
            </a:extLst>
          </p:cNvPr>
          <p:cNvSpPr txBox="1"/>
          <p:nvPr/>
        </p:nvSpPr>
        <p:spPr>
          <a:xfrm>
            <a:off x="1152587" y="3844337"/>
            <a:ext cx="168625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algn="ctr">
              <a:defRPr sz="1100" b="1"/>
            </a:lvl1pPr>
          </a:lstStyle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Подверженность риску</a:t>
            </a:r>
          </a:p>
        </p:txBody>
      </p:sp>
      <p:sp>
        <p:nvSpPr>
          <p:cNvPr id="111" name="Line 9"/>
          <p:cNvSpPr>
            <a:spLocks noChangeShapeType="1"/>
          </p:cNvSpPr>
          <p:nvPr/>
        </p:nvSpPr>
        <p:spPr bwMode="auto">
          <a:xfrm rot="5400000" flipV="1">
            <a:off x="-290933" y="2485672"/>
            <a:ext cx="1959038" cy="3"/>
          </a:xfrm>
          <a:prstGeom prst="line">
            <a:avLst/>
          </a:prstGeom>
          <a:noFill/>
          <a:ln w="19050">
            <a:solidFill>
              <a:srgbClr val="7F7F7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endParaRPr lang="ru-RU" sz="1799"/>
          </a:p>
        </p:txBody>
      </p:sp>
      <p:sp>
        <p:nvSpPr>
          <p:cNvPr id="112" name="Line 9"/>
          <p:cNvSpPr>
            <a:spLocks noChangeShapeType="1"/>
          </p:cNvSpPr>
          <p:nvPr/>
        </p:nvSpPr>
        <p:spPr bwMode="auto">
          <a:xfrm rot="5400000">
            <a:off x="1995716" y="2761214"/>
            <a:ext cx="1" cy="2006324"/>
          </a:xfrm>
          <a:prstGeom prst="line">
            <a:avLst/>
          </a:prstGeom>
          <a:noFill/>
          <a:ln w="19050">
            <a:solidFill>
              <a:srgbClr val="7F7F7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endParaRPr lang="ru-RU" sz="1799"/>
          </a:p>
        </p:txBody>
      </p:sp>
      <p:grpSp>
        <p:nvGrpSpPr>
          <p:cNvPr id="113" name="Группа 112">
            <a:extLst>
              <a:ext uri="{FF2B5EF4-FFF2-40B4-BE49-F238E27FC236}">
                <a16:creationId xmlns:a16="http://schemas.microsoft.com/office/drawing/2014/main" id="{AFC6C345-A797-46D3-8099-14D518589017}"/>
              </a:ext>
            </a:extLst>
          </p:cNvPr>
          <p:cNvGrpSpPr/>
          <p:nvPr/>
        </p:nvGrpSpPr>
        <p:grpSpPr>
          <a:xfrm>
            <a:off x="716295" y="1582934"/>
            <a:ext cx="248786" cy="1784340"/>
            <a:chOff x="849573" y="1634144"/>
            <a:chExt cx="249323" cy="1645928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BFE7545D-BB9B-4472-AC53-8A53A5442F08}"/>
                </a:ext>
              </a:extLst>
            </p:cNvPr>
            <p:cNvSpPr txBox="1"/>
            <p:nvPr/>
          </p:nvSpPr>
          <p:spPr>
            <a:xfrm>
              <a:off x="849573" y="3067146"/>
              <a:ext cx="249323" cy="212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98D96147-62D0-42FE-8794-385FDC317274}"/>
                </a:ext>
              </a:extLst>
            </p:cNvPr>
            <p:cNvSpPr txBox="1"/>
            <p:nvPr/>
          </p:nvSpPr>
          <p:spPr>
            <a:xfrm>
              <a:off x="849573" y="2727188"/>
              <a:ext cx="249323" cy="212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FF9C38D0-2608-4905-9638-8BBFC9FBB3C9}"/>
                </a:ext>
              </a:extLst>
            </p:cNvPr>
            <p:cNvSpPr txBox="1"/>
            <p:nvPr/>
          </p:nvSpPr>
          <p:spPr>
            <a:xfrm>
              <a:off x="849573" y="2358557"/>
              <a:ext cx="249323" cy="212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C9091E41-F59E-483F-8C15-B9C07AF2099C}"/>
                </a:ext>
              </a:extLst>
            </p:cNvPr>
            <p:cNvSpPr txBox="1"/>
            <p:nvPr/>
          </p:nvSpPr>
          <p:spPr>
            <a:xfrm>
              <a:off x="849573" y="1999829"/>
              <a:ext cx="249323" cy="212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36910BDE-0255-41B0-9720-8A64E45E0087}"/>
                </a:ext>
              </a:extLst>
            </p:cNvPr>
            <p:cNvSpPr txBox="1"/>
            <p:nvPr/>
          </p:nvSpPr>
          <p:spPr>
            <a:xfrm>
              <a:off x="849573" y="1634144"/>
              <a:ext cx="249323" cy="212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119" name="Группа 118">
            <a:extLst>
              <a:ext uri="{FF2B5EF4-FFF2-40B4-BE49-F238E27FC236}">
                <a16:creationId xmlns:a16="http://schemas.microsoft.com/office/drawing/2014/main" id="{39720AC8-27A6-4C53-9808-EAC935ABA918}"/>
              </a:ext>
            </a:extLst>
          </p:cNvPr>
          <p:cNvGrpSpPr/>
          <p:nvPr/>
        </p:nvGrpSpPr>
        <p:grpSpPr>
          <a:xfrm>
            <a:off x="992554" y="3473249"/>
            <a:ext cx="1961216" cy="230832"/>
            <a:chOff x="1151848" y="3333858"/>
            <a:chExt cx="1737236" cy="231328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2BB27C5E-709B-4823-90FC-FE6E881CEED4}"/>
                </a:ext>
              </a:extLst>
            </p:cNvPr>
            <p:cNvSpPr txBox="1"/>
            <p:nvPr/>
          </p:nvSpPr>
          <p:spPr>
            <a:xfrm>
              <a:off x="1151848" y="3333858"/>
              <a:ext cx="220373" cy="231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CBA9A4B0-3C21-4ACF-895D-7EB36E271A24}"/>
                </a:ext>
              </a:extLst>
            </p:cNvPr>
            <p:cNvSpPr txBox="1"/>
            <p:nvPr/>
          </p:nvSpPr>
          <p:spPr>
            <a:xfrm>
              <a:off x="1570012" y="3333858"/>
              <a:ext cx="220373" cy="231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1E98609C-D0F1-4569-93F5-9BB99C1E14E0}"/>
                </a:ext>
              </a:extLst>
            </p:cNvPr>
            <p:cNvSpPr txBox="1"/>
            <p:nvPr/>
          </p:nvSpPr>
          <p:spPr>
            <a:xfrm>
              <a:off x="1910280" y="3333858"/>
              <a:ext cx="220373" cy="231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9BCF745A-AE18-4417-AF2C-7E4D20D28E00}"/>
                </a:ext>
              </a:extLst>
            </p:cNvPr>
            <p:cNvSpPr txBox="1"/>
            <p:nvPr/>
          </p:nvSpPr>
          <p:spPr>
            <a:xfrm>
              <a:off x="2289496" y="3333858"/>
              <a:ext cx="220373" cy="231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76718D8-0E44-4840-927D-967CC4D93546}"/>
                </a:ext>
              </a:extLst>
            </p:cNvPr>
            <p:cNvSpPr txBox="1"/>
            <p:nvPr/>
          </p:nvSpPr>
          <p:spPr>
            <a:xfrm>
              <a:off x="2668711" y="3333858"/>
              <a:ext cx="220373" cy="231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00" dirty="0">
                  <a:solidFill>
                    <a:srgbClr val="7F7F7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125" name="Овал 124">
            <a:extLst>
              <a:ext uri="{FF2B5EF4-FFF2-40B4-BE49-F238E27FC236}">
                <a16:creationId xmlns:a16="http://schemas.microsoft.com/office/drawing/2014/main" id="{C69690E9-8EFD-4CE8-86BF-6AE5B1797053}"/>
              </a:ext>
            </a:extLst>
          </p:cNvPr>
          <p:cNvSpPr>
            <a:spLocks/>
          </p:cNvSpPr>
          <p:nvPr/>
        </p:nvSpPr>
        <p:spPr>
          <a:xfrm>
            <a:off x="2701532" y="1595607"/>
            <a:ext cx="212915" cy="212915"/>
          </a:xfrm>
          <a:prstGeom prst="ellipse">
            <a:avLst/>
          </a:prstGeom>
          <a:solidFill>
            <a:schemeClr val="bg1"/>
          </a:solidFill>
          <a:ln w="6350">
            <a:noFill/>
          </a:ln>
          <a:effectLst/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99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7" name="Овал 126">
            <a:extLst>
              <a:ext uri="{FF2B5EF4-FFF2-40B4-BE49-F238E27FC236}">
                <a16:creationId xmlns:a16="http://schemas.microsoft.com/office/drawing/2014/main" id="{C69690E9-8EFD-4CE8-86BF-6AE5B1797053}"/>
              </a:ext>
            </a:extLst>
          </p:cNvPr>
          <p:cNvSpPr>
            <a:spLocks/>
          </p:cNvSpPr>
          <p:nvPr/>
        </p:nvSpPr>
        <p:spPr>
          <a:xfrm>
            <a:off x="2699687" y="1988446"/>
            <a:ext cx="212915" cy="212915"/>
          </a:xfrm>
          <a:prstGeom prst="ellipse">
            <a:avLst/>
          </a:prstGeom>
          <a:solidFill>
            <a:schemeClr val="bg1"/>
          </a:solidFill>
          <a:ln w="6350">
            <a:noFill/>
          </a:ln>
          <a:effectLst/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99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2630467" y="4202130"/>
            <a:ext cx="3907268" cy="324767"/>
            <a:chOff x="2722637" y="4550592"/>
            <a:chExt cx="3910885" cy="325067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D0F0F516-F379-4E98-AA57-3AEA45805FB9}"/>
                </a:ext>
              </a:extLst>
            </p:cNvPr>
            <p:cNvSpPr txBox="1"/>
            <p:nvPr/>
          </p:nvSpPr>
          <p:spPr>
            <a:xfrm>
              <a:off x="2722637" y="4552195"/>
              <a:ext cx="1122908" cy="323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50" b="1" dirty="0">
                  <a:latin typeface="Arial" panose="020B0604020202020204" pitchFamily="34" charset="0"/>
                  <a:cs typeface="Arial" panose="020B0604020202020204" pitchFamily="34" charset="0"/>
                </a:rPr>
                <a:t>Низкий риск </a:t>
              </a:r>
            </a:p>
            <a:p>
              <a:r>
                <a:rPr lang="ru-RU" sz="750" dirty="0">
                  <a:latin typeface="Arial" panose="020B0604020202020204" pitchFamily="34" charset="0"/>
                  <a:cs typeface="Arial" panose="020B0604020202020204" pitchFamily="34" charset="0"/>
                </a:rPr>
                <a:t>(0 – 5 баллов)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D0F0F516-F379-4E98-AA57-3AEA45805FB9}"/>
                </a:ext>
              </a:extLst>
            </p:cNvPr>
            <p:cNvSpPr txBox="1"/>
            <p:nvPr/>
          </p:nvSpPr>
          <p:spPr>
            <a:xfrm>
              <a:off x="4124586" y="4552195"/>
              <a:ext cx="1122908" cy="323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50" b="1" dirty="0">
                  <a:latin typeface="Arial" panose="020B0604020202020204" pitchFamily="34" charset="0"/>
                  <a:cs typeface="Arial" panose="020B0604020202020204" pitchFamily="34" charset="0"/>
                </a:rPr>
                <a:t>Средний риск</a:t>
              </a:r>
            </a:p>
            <a:p>
              <a:r>
                <a:rPr lang="ru-RU" sz="750" dirty="0">
                  <a:latin typeface="Arial" panose="020B0604020202020204" pitchFamily="34" charset="0"/>
                  <a:cs typeface="Arial" panose="020B0604020202020204" pitchFamily="34" charset="0"/>
                </a:rPr>
                <a:t>(6 – 14 баллов)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D0F0F516-F379-4E98-AA57-3AEA45805FB9}"/>
                </a:ext>
              </a:extLst>
            </p:cNvPr>
            <p:cNvSpPr txBox="1"/>
            <p:nvPr/>
          </p:nvSpPr>
          <p:spPr>
            <a:xfrm>
              <a:off x="5510614" y="4550592"/>
              <a:ext cx="1122908" cy="323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50" b="1" dirty="0">
                  <a:latin typeface="Arial" panose="020B0604020202020204" pitchFamily="34" charset="0"/>
                  <a:cs typeface="Arial" panose="020B0604020202020204" pitchFamily="34" charset="0"/>
                </a:rPr>
                <a:t>Высокий риск</a:t>
              </a:r>
            </a:p>
            <a:p>
              <a:r>
                <a:rPr lang="ru-RU" sz="750" dirty="0">
                  <a:latin typeface="Arial" panose="020B0604020202020204" pitchFamily="34" charset="0"/>
                  <a:cs typeface="Arial" panose="020B0604020202020204" pitchFamily="34" charset="0"/>
                </a:rPr>
                <a:t>(15 – 25 баллов)</a:t>
              </a:r>
            </a:p>
          </p:txBody>
        </p:sp>
      </p:grpSp>
      <p:sp>
        <p:nvSpPr>
          <p:cNvPr id="143" name="Овал 142">
            <a:extLst>
              <a:ext uri="{FF2B5EF4-FFF2-40B4-BE49-F238E27FC236}">
                <a16:creationId xmlns:a16="http://schemas.microsoft.com/office/drawing/2014/main" id="{C69690E9-8EFD-4CE8-86BF-6AE5B1797053}"/>
              </a:ext>
            </a:extLst>
          </p:cNvPr>
          <p:cNvSpPr>
            <a:spLocks/>
          </p:cNvSpPr>
          <p:nvPr/>
        </p:nvSpPr>
        <p:spPr>
          <a:xfrm>
            <a:off x="2288348" y="1988446"/>
            <a:ext cx="212915" cy="212915"/>
          </a:xfrm>
          <a:prstGeom prst="ellipse">
            <a:avLst/>
          </a:prstGeom>
          <a:solidFill>
            <a:schemeClr val="bg1"/>
          </a:solidFill>
          <a:ln w="6350">
            <a:noFill/>
          </a:ln>
          <a:effectLst/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99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899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Овал 62"/>
          <p:cNvSpPr/>
          <p:nvPr/>
        </p:nvSpPr>
        <p:spPr>
          <a:xfrm>
            <a:off x="2510079" y="4249130"/>
            <a:ext cx="120389" cy="120389"/>
          </a:xfrm>
          <a:prstGeom prst="ellipse">
            <a:avLst/>
          </a:prstGeom>
          <a:solidFill>
            <a:srgbClr val="56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65" name="Овал 64"/>
          <p:cNvSpPr/>
          <p:nvPr/>
        </p:nvSpPr>
        <p:spPr>
          <a:xfrm>
            <a:off x="5310141" y="4249130"/>
            <a:ext cx="120389" cy="12038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67" name="Овал 66"/>
          <p:cNvSpPr/>
          <p:nvPr/>
        </p:nvSpPr>
        <p:spPr>
          <a:xfrm>
            <a:off x="3910731" y="4249130"/>
            <a:ext cx="120389" cy="120389"/>
          </a:xfrm>
          <a:prstGeom prst="ellipse">
            <a:avLst/>
          </a:prstGeom>
          <a:solidFill>
            <a:srgbClr val="FCC3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60" name="Прямоугольник 59"/>
          <p:cNvSpPr/>
          <p:nvPr/>
        </p:nvSpPr>
        <p:spPr>
          <a:xfrm>
            <a:off x="4892270" y="236164"/>
            <a:ext cx="1704984" cy="3363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50" dirty="0">
                <a:solidFill>
                  <a:schemeClr val="tx1"/>
                </a:solidFill>
              </a:rPr>
              <a:t>Пример</a:t>
            </a:r>
          </a:p>
        </p:txBody>
      </p:sp>
    </p:spTree>
    <p:extLst>
      <p:ext uri="{BB962C8B-B14F-4D97-AF65-F5344CB8AC3E}">
        <p14:creationId xmlns:p14="http://schemas.microsoft.com/office/powerpoint/2010/main" val="134517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749" y="431800"/>
            <a:ext cx="6833507" cy="322943"/>
          </a:xfrm>
        </p:spPr>
        <p:txBody>
          <a:bodyPr/>
          <a:lstStyle/>
          <a:p>
            <a:r>
              <a:rPr lang="ru-RU" dirty="0"/>
              <a:t>Директивный график верхнего уровня</a:t>
            </a:r>
          </a:p>
        </p:txBody>
      </p:sp>
      <p:sp>
        <p:nvSpPr>
          <p:cNvPr id="11" name="Прямоугольник 10"/>
          <p:cNvSpPr/>
          <p:nvPr/>
        </p:nvSpPr>
        <p:spPr>
          <a:xfrm rot="879369">
            <a:off x="6851725" y="2514755"/>
            <a:ext cx="1706563" cy="3603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Пример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659774"/>
              </p:ext>
            </p:extLst>
          </p:nvPr>
        </p:nvGraphicFramePr>
        <p:xfrm>
          <a:off x="293565" y="2163114"/>
          <a:ext cx="8561358" cy="211328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1955625">
                  <a:extLst>
                    <a:ext uri="{9D8B030D-6E8A-4147-A177-3AD203B41FA5}">
                      <a16:colId xmlns:a16="http://schemas.microsoft.com/office/drawing/2014/main" val="740800057"/>
                    </a:ext>
                  </a:extLst>
                </a:gridCol>
                <a:gridCol w="1045592">
                  <a:extLst>
                    <a:ext uri="{9D8B030D-6E8A-4147-A177-3AD203B41FA5}">
                      <a16:colId xmlns:a16="http://schemas.microsoft.com/office/drawing/2014/main" val="919768776"/>
                    </a:ext>
                  </a:extLst>
                </a:gridCol>
                <a:gridCol w="994169">
                  <a:extLst>
                    <a:ext uri="{9D8B030D-6E8A-4147-A177-3AD203B41FA5}">
                      <a16:colId xmlns:a16="http://schemas.microsoft.com/office/drawing/2014/main" val="1563722397"/>
                    </a:ext>
                  </a:extLst>
                </a:gridCol>
                <a:gridCol w="1097014">
                  <a:extLst>
                    <a:ext uri="{9D8B030D-6E8A-4147-A177-3AD203B41FA5}">
                      <a16:colId xmlns:a16="http://schemas.microsoft.com/office/drawing/2014/main" val="2743687951"/>
                    </a:ext>
                  </a:extLst>
                </a:gridCol>
                <a:gridCol w="1247545">
                  <a:extLst>
                    <a:ext uri="{9D8B030D-6E8A-4147-A177-3AD203B41FA5}">
                      <a16:colId xmlns:a16="http://schemas.microsoft.com/office/drawing/2014/main" val="1332912277"/>
                    </a:ext>
                  </a:extLst>
                </a:gridCol>
                <a:gridCol w="1114155">
                  <a:extLst>
                    <a:ext uri="{9D8B030D-6E8A-4147-A177-3AD203B41FA5}">
                      <a16:colId xmlns:a16="http://schemas.microsoft.com/office/drawing/2014/main" val="3559988511"/>
                    </a:ext>
                  </a:extLst>
                </a:gridCol>
                <a:gridCol w="1107258">
                  <a:extLst>
                    <a:ext uri="{9D8B030D-6E8A-4147-A177-3AD203B41FA5}">
                      <a16:colId xmlns:a16="http://schemas.microsoft.com/office/drawing/2014/main" val="1323243148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l"/>
                      <a:endParaRPr lang="ru-RU" sz="9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2022</a:t>
                      </a:r>
                      <a:endParaRPr lang="ru-RU" sz="11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2023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  <a:endParaRPr lang="ru-RU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2155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Направление работ 1</a:t>
                      </a:r>
                      <a:endParaRPr lang="ru-RU" sz="9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5385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Направление</a:t>
                      </a:r>
                      <a:r>
                        <a:rPr lang="ru-RU" sz="9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работ 2</a:t>
                      </a:r>
                      <a:endParaRPr lang="ru-RU" sz="9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0802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Направление работ 3</a:t>
                      </a:r>
                      <a:endParaRPr lang="ru-RU" sz="9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6255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Направление</a:t>
                      </a:r>
                      <a:r>
                        <a:rPr lang="ru-RU" sz="9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работ 4</a:t>
                      </a:r>
                      <a:endParaRPr lang="ru-RU" sz="9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846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Управление</a:t>
                      </a:r>
                      <a:r>
                        <a:rPr lang="ru-RU" sz="9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проектом</a:t>
                      </a:r>
                      <a:endParaRPr lang="ru-RU" sz="9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4223230"/>
                  </a:ext>
                </a:extLst>
              </a:tr>
            </a:tbl>
          </a:graphicData>
        </a:graphic>
      </p:graphicFrame>
      <p:grpSp>
        <p:nvGrpSpPr>
          <p:cNvPr id="2" name="Группа 1"/>
          <p:cNvGrpSpPr/>
          <p:nvPr/>
        </p:nvGrpSpPr>
        <p:grpSpPr>
          <a:xfrm>
            <a:off x="1356599" y="1176075"/>
            <a:ext cx="7787401" cy="1017000"/>
            <a:chOff x="1356599" y="1176075"/>
            <a:chExt cx="7787401" cy="1017000"/>
          </a:xfrm>
        </p:grpSpPr>
        <p:sp>
          <p:nvSpPr>
            <p:cNvPr id="8" name="Стрелка вправо 7"/>
            <p:cNvSpPr/>
            <p:nvPr/>
          </p:nvSpPr>
          <p:spPr>
            <a:xfrm rot="5400000">
              <a:off x="3062715" y="1396769"/>
              <a:ext cx="195943" cy="13144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800"/>
            </a:p>
          </p:txBody>
        </p:sp>
        <p:sp>
          <p:nvSpPr>
            <p:cNvPr id="9" name="Стрелка вправо 8"/>
            <p:cNvSpPr/>
            <p:nvPr/>
          </p:nvSpPr>
          <p:spPr>
            <a:xfrm rot="5400000">
              <a:off x="3439947" y="1396769"/>
              <a:ext cx="195943" cy="13144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800"/>
            </a:p>
          </p:txBody>
        </p:sp>
        <p:sp>
          <p:nvSpPr>
            <p:cNvPr id="13" name="Стрелка вправо 12"/>
            <p:cNvSpPr/>
            <p:nvPr/>
          </p:nvSpPr>
          <p:spPr>
            <a:xfrm rot="5400000">
              <a:off x="3776310" y="1388819"/>
              <a:ext cx="195943" cy="13144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80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2315727" y="1176076"/>
              <a:ext cx="2033036" cy="216000"/>
            </a:xfrm>
            <a:prstGeom prst="rect">
              <a:avLst/>
            </a:prstGeom>
            <a:solidFill>
              <a:srgbClr val="FEF99C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</a:rPr>
                <a:t>Доинвестиционная фаза</a:t>
              </a:r>
              <a:endParaRPr lang="ru-RU" sz="800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348764" y="1176076"/>
              <a:ext cx="3213175" cy="216000"/>
            </a:xfrm>
            <a:prstGeom prst="rect">
              <a:avLst/>
            </a:prstGeom>
            <a:solidFill>
              <a:srgbClr val="A1FDBD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</a:rPr>
                <a:t>Инвестиционная фаза</a:t>
              </a:r>
              <a:endParaRPr lang="ru-RU" sz="800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561939" y="1176075"/>
              <a:ext cx="1291497" cy="216000"/>
            </a:xfrm>
            <a:prstGeom prst="rect">
              <a:avLst/>
            </a:prstGeom>
            <a:solidFill>
              <a:srgbClr val="91BCE3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</a:rPr>
                <a:t>Постинвестиционная фаза</a:t>
              </a:r>
              <a:endParaRPr lang="ru-RU" sz="800" dirty="0">
                <a:solidFill>
                  <a:schemeClr val="tx1"/>
                </a:solidFill>
              </a:endParaRPr>
            </a:p>
          </p:txBody>
        </p:sp>
        <p:sp>
          <p:nvSpPr>
            <p:cNvPr id="17" name="Равнобедренный треугольник 16"/>
            <p:cNvSpPr/>
            <p:nvPr/>
          </p:nvSpPr>
          <p:spPr>
            <a:xfrm>
              <a:off x="2192408" y="1598641"/>
              <a:ext cx="252000" cy="252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68771" y="1801974"/>
              <a:ext cx="445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00" b="1" dirty="0" smtClean="0"/>
                <a:t>А1</a:t>
              </a:r>
              <a:endParaRPr lang="ru-RU" sz="900" b="1" dirty="0"/>
            </a:p>
          </p:txBody>
        </p:sp>
        <p:sp>
          <p:nvSpPr>
            <p:cNvPr id="19" name="Равнобедренный треугольник 18"/>
            <p:cNvSpPr/>
            <p:nvPr/>
          </p:nvSpPr>
          <p:spPr>
            <a:xfrm>
              <a:off x="3214656" y="1598641"/>
              <a:ext cx="252000" cy="252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191019" y="1801974"/>
              <a:ext cx="445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00" b="1" dirty="0" smtClean="0"/>
                <a:t>А2</a:t>
              </a:r>
              <a:endParaRPr lang="ru-RU" sz="900" b="1" dirty="0"/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>
              <a:off x="4217168" y="1598641"/>
              <a:ext cx="252000" cy="252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193531" y="1801974"/>
              <a:ext cx="445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B1</a:t>
              </a:r>
              <a:endParaRPr lang="ru-RU" sz="900" b="1" dirty="0"/>
            </a:p>
          </p:txBody>
        </p:sp>
        <p:sp>
          <p:nvSpPr>
            <p:cNvPr id="23" name="Равнобедренный треугольник 22"/>
            <p:cNvSpPr/>
            <p:nvPr/>
          </p:nvSpPr>
          <p:spPr>
            <a:xfrm>
              <a:off x="5305239" y="1598641"/>
              <a:ext cx="252000" cy="252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83983" y="1801974"/>
              <a:ext cx="445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B2</a:t>
              </a:r>
              <a:endParaRPr lang="ru-RU" sz="900" b="1" dirty="0"/>
            </a:p>
          </p:txBody>
        </p:sp>
        <p:sp>
          <p:nvSpPr>
            <p:cNvPr id="25" name="Равнобедренный треугольник 24"/>
            <p:cNvSpPr/>
            <p:nvPr/>
          </p:nvSpPr>
          <p:spPr>
            <a:xfrm>
              <a:off x="6469513" y="1598641"/>
              <a:ext cx="252000" cy="252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430565" y="1801974"/>
              <a:ext cx="445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B3</a:t>
              </a:r>
              <a:endParaRPr lang="ru-RU" sz="900" b="1" dirty="0"/>
            </a:p>
          </p:txBody>
        </p:sp>
        <p:sp>
          <p:nvSpPr>
            <p:cNvPr id="27" name="Равнобедренный треугольник 26"/>
            <p:cNvSpPr/>
            <p:nvPr/>
          </p:nvSpPr>
          <p:spPr>
            <a:xfrm>
              <a:off x="7612357" y="1598641"/>
              <a:ext cx="252000" cy="252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580552" y="1801974"/>
              <a:ext cx="445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C1</a:t>
              </a:r>
              <a:endParaRPr lang="ru-RU" sz="900" b="1" dirty="0"/>
            </a:p>
          </p:txBody>
        </p:sp>
        <p:sp>
          <p:nvSpPr>
            <p:cNvPr id="29" name="Равнобедренный треугольник 28"/>
            <p:cNvSpPr/>
            <p:nvPr/>
          </p:nvSpPr>
          <p:spPr>
            <a:xfrm>
              <a:off x="8730082" y="1598641"/>
              <a:ext cx="252000" cy="252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698277" y="1801974"/>
              <a:ext cx="445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C</a:t>
              </a:r>
              <a:r>
                <a:rPr lang="ru-RU" sz="900" b="1" dirty="0" smtClean="0"/>
                <a:t>2</a:t>
              </a:r>
              <a:endParaRPr lang="ru-RU" sz="900" b="1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126953" y="1391095"/>
              <a:ext cx="1217659" cy="207545"/>
            </a:xfrm>
            <a:prstGeom prst="rect">
              <a:avLst/>
            </a:prstGeom>
            <a:solidFill>
              <a:srgbClr val="B4FEFC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</a:rPr>
                <a:t>Инициирование</a:t>
              </a:r>
              <a:endParaRPr lang="ru-RU" sz="800" dirty="0">
                <a:solidFill>
                  <a:schemeClr val="tx1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3344298" y="1391095"/>
              <a:ext cx="2097485" cy="2075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</a:rPr>
                <a:t>Планирование</a:t>
              </a:r>
              <a:endParaRPr lang="ru-RU" sz="800" dirty="0">
                <a:solidFill>
                  <a:schemeClr val="tx1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432838" y="1391095"/>
              <a:ext cx="1154562" cy="20754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</a:rPr>
                <a:t>Исполнение</a:t>
              </a:r>
              <a:endParaRPr lang="ru-RU" sz="800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587400" y="1391095"/>
              <a:ext cx="2266037" cy="207545"/>
            </a:xfrm>
            <a:prstGeom prst="rect">
              <a:avLst/>
            </a:prstGeom>
            <a:solidFill>
              <a:srgbClr val="C7A1E3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</a:rPr>
                <a:t>Завершение</a:t>
              </a:r>
              <a:endParaRPr lang="ru-RU" sz="800" dirty="0">
                <a:solidFill>
                  <a:schemeClr val="tx1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1356599" y="1849770"/>
              <a:ext cx="808211" cy="3240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700" dirty="0" smtClean="0">
                  <a:solidFill>
                    <a:schemeClr val="tx1"/>
                  </a:solidFill>
                </a:rPr>
                <a:t>Этап 0. Выявление потребности</a:t>
              </a:r>
              <a:endParaRPr lang="ru-RU" sz="700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462956" y="1843933"/>
              <a:ext cx="746768" cy="3240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700" dirty="0" smtClean="0">
                  <a:solidFill>
                    <a:schemeClr val="tx1"/>
                  </a:solidFill>
                </a:rPr>
                <a:t>Этап 1. Разработка концепций</a:t>
              </a:r>
              <a:endParaRPr lang="ru-RU" sz="700" dirty="0">
                <a:solidFill>
                  <a:schemeClr val="tx1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3463520" y="1858162"/>
              <a:ext cx="746768" cy="324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700" dirty="0" smtClean="0">
                  <a:solidFill>
                    <a:schemeClr val="tx1"/>
                  </a:solidFill>
                </a:rPr>
                <a:t>Этап 2. Детальная проработка</a:t>
              </a:r>
              <a:endParaRPr lang="ru-RU" sz="700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4477607" y="1854318"/>
              <a:ext cx="813345" cy="324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700" dirty="0" smtClean="0">
                  <a:solidFill>
                    <a:schemeClr val="tx1"/>
                  </a:solidFill>
                </a:rPr>
                <a:t>Этап 3. Подготовка к реализации</a:t>
              </a:r>
              <a:endParaRPr lang="ru-RU" sz="700" dirty="0">
                <a:solidFill>
                  <a:schemeClr val="tx1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571525" y="1850415"/>
              <a:ext cx="876557" cy="324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700" dirty="0" smtClean="0">
                  <a:solidFill>
                    <a:schemeClr val="tx1"/>
                  </a:solidFill>
                </a:rPr>
                <a:t>Этап 4. Создание продукта</a:t>
              </a:r>
              <a:endParaRPr lang="ru-RU" sz="700" dirty="0">
                <a:solidFill>
                  <a:schemeClr val="tx1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6719559" y="1869075"/>
              <a:ext cx="922265" cy="324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700" dirty="0" smtClean="0">
                  <a:solidFill>
                    <a:schemeClr val="tx1"/>
                  </a:solidFill>
                </a:rPr>
                <a:t>Этап 5. Выход на целевой уровень</a:t>
              </a:r>
              <a:endParaRPr lang="ru-RU" sz="700" dirty="0">
                <a:solidFill>
                  <a:schemeClr val="tx1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7864357" y="1850415"/>
              <a:ext cx="833919" cy="324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700" dirty="0" smtClean="0">
                  <a:solidFill>
                    <a:schemeClr val="tx1"/>
                  </a:solidFill>
                </a:rPr>
                <a:t>Этап 6. Анализ результата</a:t>
              </a:r>
              <a:endParaRPr lang="ru-RU" sz="700" dirty="0">
                <a:solidFill>
                  <a:schemeClr val="tx1"/>
                </a:solidFill>
              </a:endParaRPr>
            </a:p>
          </p:txBody>
        </p:sp>
      </p:grpSp>
      <p:sp>
        <p:nvSpPr>
          <p:cNvPr id="42" name="Блок-схема: процесс 41"/>
          <p:cNvSpPr/>
          <p:nvPr/>
        </p:nvSpPr>
        <p:spPr>
          <a:xfrm>
            <a:off x="2614494" y="4039743"/>
            <a:ext cx="1507836" cy="36000"/>
          </a:xfrm>
          <a:prstGeom prst="flowChartProcess">
            <a:avLst/>
          </a:prstGeom>
          <a:solidFill>
            <a:srgbClr val="FFFFFF">
              <a:lumMod val="75000"/>
            </a:srgbClr>
          </a:solidFill>
          <a:ln w="254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34666" y="3801662"/>
            <a:ext cx="6168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7" fontAlgn="auto">
              <a:spcBef>
                <a:spcPts val="0"/>
              </a:spcBef>
              <a:spcAft>
                <a:spcPts val="0"/>
              </a:spcAft>
            </a:pPr>
            <a:r>
              <a:rPr lang="en-US" sz="800" b="1" dirty="0">
                <a:solidFill>
                  <a:srgbClr val="000000"/>
                </a:solidFill>
                <a:latin typeface="Arial"/>
              </a:rPr>
              <a:t>11</a:t>
            </a:r>
            <a:r>
              <a:rPr lang="ru-RU" sz="800" b="1" dirty="0" smtClean="0">
                <a:solidFill>
                  <a:srgbClr val="000000"/>
                </a:solidFill>
                <a:latin typeface="Arial"/>
              </a:rPr>
              <a:t>.22</a:t>
            </a:r>
            <a:endParaRPr lang="ru-RU" sz="8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Равнобедренный треугольник 43"/>
          <p:cNvSpPr/>
          <p:nvPr/>
        </p:nvSpPr>
        <p:spPr>
          <a:xfrm flipV="1">
            <a:off x="4025911" y="3966176"/>
            <a:ext cx="252000" cy="252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3940672" y="3942801"/>
            <a:ext cx="452368" cy="2616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defTabSz="91435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 smtClean="0">
                <a:solidFill>
                  <a:srgbClr val="414142"/>
                </a:solidFill>
                <a:latin typeface="Arial"/>
                <a:cs typeface="Arial"/>
              </a:rPr>
              <a:t>КВ3</a:t>
            </a:r>
            <a:endParaRPr lang="ru-RU" sz="1100" b="1" kern="0" dirty="0">
              <a:solidFill>
                <a:srgbClr val="414142"/>
              </a:solidFill>
              <a:latin typeface="Arial"/>
              <a:cs typeface="Arial"/>
            </a:endParaRPr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2900245" y="2647265"/>
            <a:ext cx="864000" cy="36000"/>
          </a:xfrm>
          <a:prstGeom prst="flowChartProcess">
            <a:avLst/>
          </a:prstGeom>
          <a:solidFill>
            <a:srgbClr val="FFFFFF">
              <a:lumMod val="75000"/>
            </a:srgbClr>
          </a:solidFill>
          <a:ln w="254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620950" y="2415712"/>
            <a:ext cx="6168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7" fontAlgn="auto">
              <a:spcBef>
                <a:spcPts val="0"/>
              </a:spcBef>
              <a:spcAft>
                <a:spcPts val="0"/>
              </a:spcAft>
            </a:pPr>
            <a:r>
              <a:rPr lang="en-US" sz="800" b="1" dirty="0" smtClean="0">
                <a:solidFill>
                  <a:srgbClr val="000000"/>
                </a:solidFill>
                <a:latin typeface="Arial"/>
              </a:rPr>
              <a:t>1</a:t>
            </a:r>
            <a:r>
              <a:rPr lang="ru-RU" sz="800" b="1" dirty="0" smtClean="0">
                <a:solidFill>
                  <a:srgbClr val="000000"/>
                </a:solidFill>
                <a:latin typeface="Arial"/>
              </a:rPr>
              <a:t>0.22</a:t>
            </a:r>
            <a:endParaRPr lang="ru-RU" sz="8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Равнобедренный треугольник 47"/>
          <p:cNvSpPr/>
          <p:nvPr/>
        </p:nvSpPr>
        <p:spPr>
          <a:xfrm flipV="1">
            <a:off x="3712138" y="2572971"/>
            <a:ext cx="252000" cy="252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3626899" y="2549596"/>
            <a:ext cx="452368" cy="2616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defTabSz="91435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 smtClean="0">
                <a:solidFill>
                  <a:srgbClr val="414142"/>
                </a:solidFill>
                <a:latin typeface="Arial"/>
                <a:cs typeface="Arial"/>
              </a:rPr>
              <a:t>КВ2</a:t>
            </a:r>
            <a:endParaRPr lang="ru-RU" sz="1100" b="1" kern="0" dirty="0">
              <a:solidFill>
                <a:srgbClr val="414142"/>
              </a:solidFill>
              <a:latin typeface="Arial"/>
              <a:cs typeface="Arial"/>
            </a:endParaRPr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2696306" y="3016750"/>
            <a:ext cx="1507836" cy="36000"/>
          </a:xfrm>
          <a:prstGeom prst="flowChartProcess">
            <a:avLst/>
          </a:prstGeom>
          <a:solidFill>
            <a:srgbClr val="FFFFFF">
              <a:lumMod val="75000"/>
            </a:srgbClr>
          </a:solidFill>
          <a:ln w="254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1" name="Равнобедренный треугольник 50"/>
          <p:cNvSpPr/>
          <p:nvPr/>
        </p:nvSpPr>
        <p:spPr>
          <a:xfrm flipV="1">
            <a:off x="4107723" y="2943183"/>
            <a:ext cx="252000" cy="252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4022484" y="2919808"/>
            <a:ext cx="452368" cy="2616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defTabSz="91435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 smtClean="0">
                <a:solidFill>
                  <a:srgbClr val="414142"/>
                </a:solidFill>
                <a:latin typeface="Arial"/>
                <a:cs typeface="Arial"/>
              </a:rPr>
              <a:t>КВ4</a:t>
            </a:r>
            <a:endParaRPr lang="ru-RU" sz="1100" b="1" kern="0" dirty="0">
              <a:solidFill>
                <a:srgbClr val="414142"/>
              </a:solidFill>
              <a:latin typeface="Arial"/>
              <a:cs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012857" y="2778669"/>
            <a:ext cx="6168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7" fontAlgn="auto">
              <a:spcBef>
                <a:spcPts val="0"/>
              </a:spcBef>
              <a:spcAft>
                <a:spcPts val="0"/>
              </a:spcAft>
            </a:pPr>
            <a:r>
              <a:rPr lang="en-US" sz="800" b="1" dirty="0" smtClean="0">
                <a:solidFill>
                  <a:srgbClr val="000000"/>
                </a:solidFill>
                <a:latin typeface="Arial"/>
              </a:rPr>
              <a:t>1</a:t>
            </a:r>
            <a:r>
              <a:rPr lang="ru-RU" sz="800" b="1" dirty="0" smtClean="0">
                <a:solidFill>
                  <a:srgbClr val="000000"/>
                </a:solidFill>
                <a:latin typeface="Arial"/>
              </a:rPr>
              <a:t>2.22</a:t>
            </a:r>
            <a:endParaRPr lang="ru-RU" sz="8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Блок-схема: процесс 53"/>
          <p:cNvSpPr/>
          <p:nvPr/>
        </p:nvSpPr>
        <p:spPr>
          <a:xfrm>
            <a:off x="3393836" y="3356418"/>
            <a:ext cx="1507836" cy="36000"/>
          </a:xfrm>
          <a:prstGeom prst="flowChartProcess">
            <a:avLst/>
          </a:prstGeom>
          <a:solidFill>
            <a:srgbClr val="FFFFFF">
              <a:lumMod val="75000"/>
            </a:srgbClr>
          </a:solidFill>
          <a:ln w="254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714008" y="3118337"/>
            <a:ext cx="6168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7" fontAlgn="auto">
              <a:spcBef>
                <a:spcPts val="0"/>
              </a:spcBef>
              <a:spcAft>
                <a:spcPts val="0"/>
              </a:spcAft>
            </a:pPr>
            <a:r>
              <a:rPr lang="ru-RU" sz="800" b="1" dirty="0" smtClean="0">
                <a:solidFill>
                  <a:srgbClr val="000000"/>
                </a:solidFill>
                <a:latin typeface="Arial"/>
              </a:rPr>
              <a:t>04.23</a:t>
            </a:r>
            <a:endParaRPr lang="ru-RU" sz="8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Равнобедренный треугольник 55"/>
          <p:cNvSpPr/>
          <p:nvPr/>
        </p:nvSpPr>
        <p:spPr>
          <a:xfrm flipV="1">
            <a:off x="4805253" y="3282851"/>
            <a:ext cx="252000" cy="252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4720014" y="3259476"/>
            <a:ext cx="452368" cy="2616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defTabSz="91435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 smtClean="0">
                <a:solidFill>
                  <a:srgbClr val="414142"/>
                </a:solidFill>
                <a:latin typeface="Arial"/>
                <a:cs typeface="Arial"/>
              </a:rPr>
              <a:t>КВ5</a:t>
            </a:r>
            <a:endParaRPr lang="ru-RU" sz="1100" b="1" kern="0" dirty="0">
              <a:solidFill>
                <a:srgbClr val="414142"/>
              </a:solidFill>
              <a:latin typeface="Arial"/>
              <a:cs typeface="Arial"/>
            </a:endParaRPr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4465833" y="3747511"/>
            <a:ext cx="1507836" cy="36000"/>
          </a:xfrm>
          <a:prstGeom prst="flowChartProcess">
            <a:avLst/>
          </a:prstGeom>
          <a:solidFill>
            <a:srgbClr val="FFFFFF">
              <a:lumMod val="75000"/>
            </a:srgbClr>
          </a:solidFill>
          <a:ln w="254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786005" y="3515217"/>
            <a:ext cx="6168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7" fontAlgn="auto">
              <a:spcBef>
                <a:spcPts val="0"/>
              </a:spcBef>
              <a:spcAft>
                <a:spcPts val="0"/>
              </a:spcAft>
            </a:pPr>
            <a:r>
              <a:rPr lang="ru-RU" sz="800" b="1" dirty="0" smtClean="0">
                <a:solidFill>
                  <a:srgbClr val="000000"/>
                </a:solidFill>
                <a:latin typeface="Arial"/>
              </a:rPr>
              <a:t>09.23</a:t>
            </a:r>
            <a:endParaRPr lang="ru-RU" sz="8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Равнобедренный треугольник 59"/>
          <p:cNvSpPr/>
          <p:nvPr/>
        </p:nvSpPr>
        <p:spPr>
          <a:xfrm flipV="1">
            <a:off x="5877250" y="3673944"/>
            <a:ext cx="252000" cy="252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" name="TextBox 60"/>
          <p:cNvSpPr txBox="1"/>
          <p:nvPr/>
        </p:nvSpPr>
        <p:spPr>
          <a:xfrm>
            <a:off x="5792011" y="3650569"/>
            <a:ext cx="452368" cy="2616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defTabSz="91435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 smtClean="0">
                <a:solidFill>
                  <a:srgbClr val="414142"/>
                </a:solidFill>
                <a:latin typeface="Arial"/>
                <a:cs typeface="Arial"/>
              </a:rPr>
              <a:t>КВ6</a:t>
            </a:r>
            <a:endParaRPr lang="ru-RU" sz="1100" b="1" kern="0" dirty="0">
              <a:solidFill>
                <a:srgbClr val="414142"/>
              </a:solidFill>
              <a:latin typeface="Arial"/>
              <a:cs typeface="Arial"/>
            </a:endParaRPr>
          </a:p>
        </p:txBody>
      </p:sp>
      <p:sp>
        <p:nvSpPr>
          <p:cNvPr id="62" name="Блок-схема: процесс 61"/>
          <p:cNvSpPr/>
          <p:nvPr/>
        </p:nvSpPr>
        <p:spPr>
          <a:xfrm>
            <a:off x="5422484" y="3084877"/>
            <a:ext cx="1507836" cy="36000"/>
          </a:xfrm>
          <a:prstGeom prst="flowChartProcess">
            <a:avLst/>
          </a:prstGeom>
          <a:solidFill>
            <a:srgbClr val="FFFFFF">
              <a:lumMod val="75000"/>
            </a:srgbClr>
          </a:solidFill>
          <a:ln w="254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742656" y="2846796"/>
            <a:ext cx="6168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7" fontAlgn="auto">
              <a:spcBef>
                <a:spcPts val="0"/>
              </a:spcBef>
              <a:spcAft>
                <a:spcPts val="0"/>
              </a:spcAft>
            </a:pPr>
            <a:r>
              <a:rPr lang="ru-RU" sz="800" b="1" dirty="0" smtClean="0">
                <a:solidFill>
                  <a:srgbClr val="000000"/>
                </a:solidFill>
                <a:latin typeface="Arial"/>
              </a:rPr>
              <a:t>02.24</a:t>
            </a:r>
            <a:endParaRPr lang="ru-RU" sz="8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Равнобедренный треугольник 63"/>
          <p:cNvSpPr/>
          <p:nvPr/>
        </p:nvSpPr>
        <p:spPr>
          <a:xfrm flipV="1">
            <a:off x="6833901" y="3011310"/>
            <a:ext cx="252000" cy="252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6748662" y="2987935"/>
            <a:ext cx="452368" cy="2616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defTabSz="91435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 smtClean="0">
                <a:solidFill>
                  <a:srgbClr val="414142"/>
                </a:solidFill>
                <a:latin typeface="Arial"/>
                <a:cs typeface="Arial"/>
              </a:rPr>
              <a:t>КВ7</a:t>
            </a:r>
            <a:endParaRPr lang="ru-RU" sz="1100" b="1" kern="0" dirty="0">
              <a:solidFill>
                <a:srgbClr val="414142"/>
              </a:solidFill>
              <a:latin typeface="Arial"/>
              <a:cs typeface="Arial"/>
            </a:endParaRPr>
          </a:p>
        </p:txBody>
      </p:sp>
      <p:cxnSp>
        <p:nvCxnSpPr>
          <p:cNvPr id="66" name="Прямая со стрелкой 65"/>
          <p:cNvCxnSpPr/>
          <p:nvPr/>
        </p:nvCxnSpPr>
        <p:spPr>
          <a:xfrm flipV="1">
            <a:off x="2262851" y="2421520"/>
            <a:ext cx="6590584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рямоугольник 66"/>
          <p:cNvSpPr/>
          <p:nvPr/>
        </p:nvSpPr>
        <p:spPr>
          <a:xfrm>
            <a:off x="293565" y="4328681"/>
            <a:ext cx="1141696" cy="13450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00" dirty="0" smtClean="0">
                <a:solidFill>
                  <a:schemeClr val="tx1"/>
                </a:solidFill>
              </a:rPr>
              <a:t>Пройденные этапы</a:t>
            </a:r>
            <a:endParaRPr lang="ru-RU" sz="700" dirty="0">
              <a:solidFill>
                <a:schemeClr val="tx1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498308" y="4328681"/>
            <a:ext cx="1141696" cy="1345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00" dirty="0" err="1" smtClean="0">
                <a:solidFill>
                  <a:schemeClr val="tx1"/>
                </a:solidFill>
              </a:rPr>
              <a:t>Непройденные</a:t>
            </a:r>
            <a:r>
              <a:rPr lang="ru-RU" sz="700" dirty="0" smtClean="0">
                <a:solidFill>
                  <a:schemeClr val="tx1"/>
                </a:solidFill>
              </a:rPr>
              <a:t> этапы</a:t>
            </a:r>
            <a:endParaRPr lang="ru-RU" sz="700" dirty="0">
              <a:solidFill>
                <a:schemeClr val="tx1"/>
              </a:solidFill>
            </a:endParaRPr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2315726" y="3319730"/>
            <a:ext cx="503955" cy="36000"/>
          </a:xfrm>
          <a:prstGeom prst="flowChartProcess">
            <a:avLst/>
          </a:prstGeom>
          <a:solidFill>
            <a:srgbClr val="FFFFFF">
              <a:lumMod val="75000"/>
            </a:srgbClr>
          </a:solidFill>
          <a:ln w="254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0" name="Равнобедренный треугольник 69"/>
          <p:cNvSpPr/>
          <p:nvPr/>
        </p:nvSpPr>
        <p:spPr>
          <a:xfrm flipV="1">
            <a:off x="2723263" y="3255882"/>
            <a:ext cx="252000" cy="252000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2638103" y="3246272"/>
            <a:ext cx="452368" cy="2616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defTabSz="91435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 smtClean="0">
                <a:solidFill>
                  <a:srgbClr val="414142"/>
                </a:solidFill>
                <a:latin typeface="Arial"/>
                <a:cs typeface="Arial"/>
              </a:rPr>
              <a:t>КВ1</a:t>
            </a:r>
            <a:endParaRPr lang="ru-RU" sz="1100" b="1" kern="0" dirty="0">
              <a:solidFill>
                <a:srgbClr val="414142"/>
              </a:solidFill>
              <a:latin typeface="Arial"/>
              <a:cs typeface="Arial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627755" y="3103538"/>
            <a:ext cx="6168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7" fontAlgn="auto">
              <a:spcBef>
                <a:spcPts val="0"/>
              </a:spcBef>
              <a:spcAft>
                <a:spcPts val="0"/>
              </a:spcAft>
            </a:pPr>
            <a:r>
              <a:rPr lang="ru-RU" sz="800" b="1" dirty="0" smtClean="0">
                <a:solidFill>
                  <a:srgbClr val="000000"/>
                </a:solidFill>
                <a:latin typeface="Arial"/>
              </a:rPr>
              <a:t>04.22</a:t>
            </a:r>
            <a:endParaRPr lang="ru-RU" sz="800" b="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065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Организационная структура проекта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32433" y="2171025"/>
            <a:ext cx="1746212" cy="531425"/>
          </a:xfrm>
          <a:prstGeom prst="roundRect">
            <a:avLst>
              <a:gd name="adj" fmla="val 0"/>
            </a:avLst>
          </a:prstGeom>
          <a:noFill/>
          <a:ln w="19050"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rgbClr val="000000"/>
                </a:solidFill>
              </a:rPr>
              <a:t>Руководитель Проекта</a:t>
            </a:r>
          </a:p>
          <a:p>
            <a:pPr algn="ctr"/>
            <a:r>
              <a:rPr lang="en-US" sz="900" b="1" dirty="0">
                <a:solidFill>
                  <a:srgbClr val="000000"/>
                </a:solidFill>
              </a:rPr>
              <a:t>[</a:t>
            </a:r>
            <a:r>
              <a:rPr lang="ru-RU" sz="900" b="1" dirty="0">
                <a:solidFill>
                  <a:srgbClr val="000000"/>
                </a:solidFill>
              </a:rPr>
              <a:t>ФИО</a:t>
            </a:r>
            <a:r>
              <a:rPr lang="en-US" sz="900" b="1" dirty="0">
                <a:solidFill>
                  <a:srgbClr val="000000"/>
                </a:solidFill>
              </a:rPr>
              <a:t>]</a:t>
            </a:r>
            <a:endParaRPr lang="ru-RU" sz="900" b="1" dirty="0">
              <a:solidFill>
                <a:srgbClr val="00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40533" y="872728"/>
            <a:ext cx="1403747" cy="485775"/>
          </a:xfrm>
          <a:prstGeom prst="roundRect">
            <a:avLst>
              <a:gd name="adj" fmla="val 0"/>
            </a:avLst>
          </a:prstGeom>
          <a:noFill/>
          <a:ln w="19050">
            <a:solidFill>
              <a:srgbClr val="7F7F7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rgbClr val="000000"/>
                </a:solidFill>
              </a:rPr>
              <a:t>Управляющий совет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32434" y="875963"/>
            <a:ext cx="1746211" cy="482540"/>
          </a:xfrm>
          <a:prstGeom prst="roundRect">
            <a:avLst>
              <a:gd name="adj" fmla="val 0"/>
            </a:avLst>
          </a:prstGeom>
          <a:noFill/>
          <a:ln w="19050"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rgbClr val="000000"/>
                </a:solidFill>
              </a:rPr>
              <a:t>Заказчик</a:t>
            </a:r>
          </a:p>
          <a:p>
            <a:pPr algn="ctr"/>
            <a:r>
              <a:rPr lang="en-US" sz="900" b="1" dirty="0">
                <a:solidFill>
                  <a:srgbClr val="000000"/>
                </a:solidFill>
              </a:rPr>
              <a:t>[</a:t>
            </a:r>
            <a:r>
              <a:rPr lang="ru-RU" sz="900" b="1" dirty="0">
                <a:solidFill>
                  <a:srgbClr val="000000"/>
                </a:solidFill>
              </a:rPr>
              <a:t>ФИО</a:t>
            </a:r>
            <a:r>
              <a:rPr lang="en-US" sz="900" b="1" dirty="0">
                <a:solidFill>
                  <a:srgbClr val="000000"/>
                </a:solidFill>
              </a:rPr>
              <a:t>]</a:t>
            </a:r>
            <a:endParaRPr lang="ru-RU" sz="900" b="1" dirty="0">
              <a:solidFill>
                <a:srgbClr val="00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32433" y="1522890"/>
            <a:ext cx="1746212" cy="490457"/>
          </a:xfrm>
          <a:prstGeom prst="roundRect">
            <a:avLst>
              <a:gd name="adj" fmla="val 0"/>
            </a:avLst>
          </a:prstGeom>
          <a:noFill/>
          <a:ln w="19050">
            <a:solidFill>
              <a:srgbClr val="7F7F7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rgbClr val="000000"/>
                </a:solidFill>
              </a:rPr>
              <a:t>Директор Проекта</a:t>
            </a:r>
          </a:p>
          <a:p>
            <a:pPr algn="ctr"/>
            <a:r>
              <a:rPr lang="en-US" sz="900" b="1" dirty="0">
                <a:solidFill>
                  <a:srgbClr val="000000"/>
                </a:solidFill>
              </a:rPr>
              <a:t>[</a:t>
            </a:r>
            <a:r>
              <a:rPr lang="ru-RU" sz="900" b="1" dirty="0">
                <a:solidFill>
                  <a:srgbClr val="000000"/>
                </a:solidFill>
              </a:rPr>
              <a:t>ФИО</a:t>
            </a:r>
            <a:r>
              <a:rPr lang="en-US" sz="900" b="1" dirty="0">
                <a:solidFill>
                  <a:srgbClr val="000000"/>
                </a:solidFill>
              </a:rPr>
              <a:t>]</a:t>
            </a:r>
            <a:endParaRPr lang="ru-RU" sz="900" b="1" dirty="0">
              <a:solidFill>
                <a:srgbClr val="00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40532" y="3140869"/>
            <a:ext cx="2512791" cy="64889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rgbClr val="000000"/>
                </a:solidFill>
              </a:rPr>
              <a:t>Команда управления проектом </a:t>
            </a:r>
            <a:r>
              <a:rPr lang="ru-RU" sz="900" b="1" dirty="0">
                <a:solidFill>
                  <a:srgbClr val="000000"/>
                </a:solidFill>
              </a:rPr>
              <a:t>/ </a:t>
            </a:r>
            <a:br>
              <a:rPr lang="ru-RU" sz="900" b="1" dirty="0">
                <a:solidFill>
                  <a:srgbClr val="000000"/>
                </a:solidFill>
              </a:rPr>
            </a:br>
            <a:r>
              <a:rPr lang="ru-RU" sz="900" dirty="0">
                <a:solidFill>
                  <a:srgbClr val="000000"/>
                </a:solidFill>
              </a:rPr>
              <a:t>Проектный офис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49217" y="3140869"/>
            <a:ext cx="1408940" cy="53279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rgbClr val="000000"/>
                </a:solidFill>
              </a:rPr>
              <a:t>Ответственный </a:t>
            </a:r>
            <a:br>
              <a:rPr lang="ru-RU" sz="900" dirty="0">
                <a:solidFill>
                  <a:srgbClr val="000000"/>
                </a:solidFill>
              </a:rPr>
            </a:br>
            <a:r>
              <a:rPr lang="ru-RU" sz="900" dirty="0">
                <a:solidFill>
                  <a:srgbClr val="000000"/>
                </a:solidFill>
              </a:rPr>
              <a:t>за направление 1</a:t>
            </a:r>
          </a:p>
          <a:p>
            <a:pPr algn="ctr"/>
            <a:r>
              <a:rPr lang="en-US" sz="900" b="1" dirty="0">
                <a:solidFill>
                  <a:srgbClr val="000000"/>
                </a:solidFill>
              </a:rPr>
              <a:t>[</a:t>
            </a:r>
            <a:r>
              <a:rPr lang="ru-RU" sz="900" b="1" dirty="0">
                <a:solidFill>
                  <a:srgbClr val="000000"/>
                </a:solidFill>
              </a:rPr>
              <a:t>ФИО</a:t>
            </a:r>
            <a:r>
              <a:rPr lang="en-US" sz="900" b="1" dirty="0">
                <a:solidFill>
                  <a:srgbClr val="000000"/>
                </a:solidFill>
              </a:rPr>
              <a:t>]</a:t>
            </a:r>
            <a:endParaRPr lang="ru-RU" sz="900" b="1" dirty="0">
              <a:solidFill>
                <a:srgbClr val="00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979461" y="3140869"/>
            <a:ext cx="1366886" cy="53279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rgbClr val="000000"/>
                </a:solidFill>
              </a:rPr>
              <a:t>Ответственный </a:t>
            </a:r>
            <a:br>
              <a:rPr lang="ru-RU" sz="900" dirty="0">
                <a:solidFill>
                  <a:srgbClr val="000000"/>
                </a:solidFill>
              </a:rPr>
            </a:br>
            <a:r>
              <a:rPr lang="ru-RU" sz="900" dirty="0">
                <a:solidFill>
                  <a:srgbClr val="000000"/>
                </a:solidFill>
              </a:rPr>
              <a:t>за направление 2</a:t>
            </a:r>
          </a:p>
          <a:p>
            <a:pPr algn="ctr"/>
            <a:r>
              <a:rPr lang="en-US" sz="900" b="1" dirty="0">
                <a:solidFill>
                  <a:srgbClr val="000000"/>
                </a:solidFill>
              </a:rPr>
              <a:t>[</a:t>
            </a:r>
            <a:r>
              <a:rPr lang="ru-RU" sz="900" b="1" dirty="0">
                <a:solidFill>
                  <a:srgbClr val="000000"/>
                </a:solidFill>
              </a:rPr>
              <a:t>ФИО</a:t>
            </a:r>
            <a:r>
              <a:rPr lang="en-US" sz="900" b="1" dirty="0">
                <a:solidFill>
                  <a:srgbClr val="000000"/>
                </a:solidFill>
              </a:rPr>
              <a:t>]</a:t>
            </a:r>
            <a:endParaRPr lang="ru-RU" sz="900" b="1" dirty="0">
              <a:solidFill>
                <a:srgbClr val="000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396751" y="3997398"/>
            <a:ext cx="1218138" cy="359706"/>
          </a:xfrm>
          <a:prstGeom prst="roundRect">
            <a:avLst>
              <a:gd name="adj" fmla="val 0"/>
            </a:avLst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rgbClr val="000000"/>
                </a:solidFill>
              </a:rPr>
              <a:t>Рабочая группа 1.1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396751" y="4411890"/>
            <a:ext cx="1218138" cy="359706"/>
          </a:xfrm>
          <a:prstGeom prst="roundRect">
            <a:avLst>
              <a:gd name="adj" fmla="val 0"/>
            </a:avLst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rgbClr val="000000"/>
                </a:solidFill>
              </a:rPr>
              <a:t>Рабочая группа 1.</a:t>
            </a:r>
            <a:r>
              <a:rPr lang="en-US" sz="900" dirty="0">
                <a:solidFill>
                  <a:srgbClr val="000000"/>
                </a:solidFill>
              </a:rPr>
              <a:t>n</a:t>
            </a:r>
            <a:endParaRPr lang="ru-RU" sz="900" dirty="0">
              <a:solidFill>
                <a:srgbClr val="0000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97063" y="3997398"/>
            <a:ext cx="1218138" cy="359706"/>
          </a:xfrm>
          <a:prstGeom prst="roundRect">
            <a:avLst>
              <a:gd name="adj" fmla="val 0"/>
            </a:avLst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rgbClr val="000000"/>
                </a:solidFill>
              </a:rPr>
              <a:t>Рабочая группа 2.1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997063" y="4411889"/>
            <a:ext cx="1218138" cy="359706"/>
          </a:xfrm>
          <a:prstGeom prst="roundRect">
            <a:avLst>
              <a:gd name="adj" fmla="val 0"/>
            </a:avLst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rgbClr val="000000"/>
                </a:solidFill>
              </a:rPr>
              <a:t>Рабочая группа 2.</a:t>
            </a:r>
            <a:r>
              <a:rPr lang="en-US" sz="900" dirty="0">
                <a:solidFill>
                  <a:srgbClr val="000000"/>
                </a:solidFill>
              </a:rPr>
              <a:t>n</a:t>
            </a:r>
            <a:endParaRPr lang="ru-RU" sz="900" dirty="0">
              <a:solidFill>
                <a:srgbClr val="0000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243509" y="1520428"/>
            <a:ext cx="1757491" cy="472781"/>
          </a:xfrm>
          <a:prstGeom prst="roundRect">
            <a:avLst>
              <a:gd name="adj" fmla="val 0"/>
            </a:avLst>
          </a:prstGeom>
          <a:noFill/>
          <a:ln w="19050">
            <a:solidFill>
              <a:srgbClr val="7F7F7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rgbClr val="000000"/>
                </a:solidFill>
              </a:rPr>
              <a:t>Экспертный совет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583795" y="1358503"/>
            <a:ext cx="0" cy="161926"/>
          </a:xfrm>
          <a:prstGeom prst="line">
            <a:avLst/>
          </a:prstGeom>
          <a:ln w="19050">
            <a:solidFill>
              <a:srgbClr val="025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582479" y="2013346"/>
            <a:ext cx="0" cy="129180"/>
          </a:xfrm>
          <a:prstGeom prst="line">
            <a:avLst/>
          </a:prstGeom>
          <a:ln w="19050">
            <a:solidFill>
              <a:srgbClr val="025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4" idx="3"/>
          </p:cNvCxnSpPr>
          <p:nvPr/>
        </p:nvCxnSpPr>
        <p:spPr>
          <a:xfrm flipH="1" flipV="1">
            <a:off x="5478645" y="1768118"/>
            <a:ext cx="764866" cy="1"/>
          </a:xfrm>
          <a:prstGeom prst="line">
            <a:avLst/>
          </a:prstGeom>
          <a:ln w="19050">
            <a:solidFill>
              <a:srgbClr val="025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25"/>
          <p:cNvCxnSpPr/>
          <p:nvPr/>
        </p:nvCxnSpPr>
        <p:spPr>
          <a:xfrm rot="5400000">
            <a:off x="4191763" y="2752536"/>
            <a:ext cx="359706" cy="467846"/>
          </a:xfrm>
          <a:prstGeom prst="bentConnector3">
            <a:avLst/>
          </a:prstGeom>
          <a:ln w="19050">
            <a:solidFill>
              <a:srgbClr val="025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оединительная линия уступом 26"/>
          <p:cNvCxnSpPr/>
          <p:nvPr/>
        </p:nvCxnSpPr>
        <p:spPr>
          <a:xfrm rot="16200000" flipH="1">
            <a:off x="5001105" y="2411565"/>
            <a:ext cx="359705" cy="1150835"/>
          </a:xfrm>
          <a:prstGeom prst="bentConnector3">
            <a:avLst/>
          </a:prstGeom>
          <a:ln w="19050">
            <a:solidFill>
              <a:srgbClr val="025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Скругленный прямоугольник 27"/>
          <p:cNvSpPr/>
          <p:nvPr/>
        </p:nvSpPr>
        <p:spPr>
          <a:xfrm>
            <a:off x="6667651" y="3140870"/>
            <a:ext cx="1333349" cy="53279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rgbClr val="000000"/>
                </a:solidFill>
              </a:rPr>
              <a:t>Подрядчик 1</a:t>
            </a:r>
          </a:p>
          <a:p>
            <a:pPr algn="ctr"/>
            <a:r>
              <a:rPr lang="en-US" sz="900" b="1" dirty="0">
                <a:solidFill>
                  <a:srgbClr val="000000"/>
                </a:solidFill>
              </a:rPr>
              <a:t>[</a:t>
            </a:r>
            <a:r>
              <a:rPr lang="ru-RU" sz="900" b="1" dirty="0">
                <a:solidFill>
                  <a:srgbClr val="000000"/>
                </a:solidFill>
              </a:rPr>
              <a:t>Наименование</a:t>
            </a:r>
            <a:r>
              <a:rPr lang="en-US" sz="900" b="1" dirty="0">
                <a:solidFill>
                  <a:srgbClr val="000000"/>
                </a:solidFill>
              </a:rPr>
              <a:t>]</a:t>
            </a:r>
            <a:endParaRPr lang="ru-RU" sz="900" b="1" dirty="0">
              <a:solidFill>
                <a:srgbClr val="000000"/>
              </a:solidFill>
            </a:endParaRPr>
          </a:p>
        </p:txBody>
      </p:sp>
      <p:cxnSp>
        <p:nvCxnSpPr>
          <p:cNvPr id="29" name="Соединительная линия уступом 28"/>
          <p:cNvCxnSpPr/>
          <p:nvPr/>
        </p:nvCxnSpPr>
        <p:spPr>
          <a:xfrm rot="16200000" flipH="1">
            <a:off x="5836816" y="1575329"/>
            <a:ext cx="359705" cy="2822257"/>
          </a:xfrm>
          <a:prstGeom prst="bentConnector3">
            <a:avLst/>
          </a:prstGeom>
          <a:ln w="19050">
            <a:solidFill>
              <a:srgbClr val="025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Соединительная линия уступом 29"/>
          <p:cNvCxnSpPr>
            <a:stCxn id="16" idx="2"/>
            <a:endCxn id="18" idx="1"/>
          </p:cNvCxnSpPr>
          <p:nvPr/>
        </p:nvCxnSpPr>
        <p:spPr>
          <a:xfrm rot="5400000">
            <a:off x="3558619" y="3511792"/>
            <a:ext cx="323738" cy="647473"/>
          </a:xfrm>
          <a:prstGeom prst="bentConnector4">
            <a:avLst>
              <a:gd name="adj1" fmla="val 22222"/>
              <a:gd name="adj2" fmla="val 135274"/>
            </a:avLst>
          </a:prstGeom>
          <a:ln w="19050">
            <a:solidFill>
              <a:srgbClr val="025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Соединительная линия уступом 30"/>
          <p:cNvCxnSpPr>
            <a:stCxn id="16" idx="2"/>
            <a:endCxn id="19" idx="1"/>
          </p:cNvCxnSpPr>
          <p:nvPr/>
        </p:nvCxnSpPr>
        <p:spPr>
          <a:xfrm rot="5400000">
            <a:off x="3351373" y="3719038"/>
            <a:ext cx="738230" cy="647473"/>
          </a:xfrm>
          <a:prstGeom prst="bentConnector4">
            <a:avLst>
              <a:gd name="adj1" fmla="val 10055"/>
              <a:gd name="adj2" fmla="val 135274"/>
            </a:avLst>
          </a:prstGeom>
          <a:ln w="19050">
            <a:solidFill>
              <a:srgbClr val="025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Соединительная линия уступом 31"/>
          <p:cNvCxnSpPr>
            <a:stCxn id="17" idx="2"/>
            <a:endCxn id="20" idx="1"/>
          </p:cNvCxnSpPr>
          <p:nvPr/>
        </p:nvCxnSpPr>
        <p:spPr>
          <a:xfrm rot="5400000">
            <a:off x="5168116" y="3502607"/>
            <a:ext cx="323738" cy="665842"/>
          </a:xfrm>
          <a:prstGeom prst="bentConnector4">
            <a:avLst>
              <a:gd name="adj1" fmla="val 22222"/>
              <a:gd name="adj2" fmla="val 134301"/>
            </a:avLst>
          </a:prstGeom>
          <a:ln w="19050">
            <a:solidFill>
              <a:srgbClr val="025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Соединительная линия уступом 32"/>
          <p:cNvCxnSpPr>
            <a:stCxn id="17" idx="2"/>
            <a:endCxn id="21" idx="1"/>
          </p:cNvCxnSpPr>
          <p:nvPr/>
        </p:nvCxnSpPr>
        <p:spPr>
          <a:xfrm rot="5400000">
            <a:off x="4970753" y="3719737"/>
            <a:ext cx="738228" cy="646074"/>
          </a:xfrm>
          <a:prstGeom prst="bentConnector4">
            <a:avLst>
              <a:gd name="adj1" fmla="val 10055"/>
              <a:gd name="adj2" fmla="val 138069"/>
            </a:avLst>
          </a:prstGeom>
          <a:ln w="19050">
            <a:solidFill>
              <a:srgbClr val="025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оединительная линия уступом 33"/>
          <p:cNvCxnSpPr>
            <a:stCxn id="11" idx="2"/>
            <a:endCxn id="15" idx="0"/>
          </p:cNvCxnSpPr>
          <p:nvPr/>
        </p:nvCxnSpPr>
        <p:spPr>
          <a:xfrm rot="5400000">
            <a:off x="2932024" y="1467354"/>
            <a:ext cx="438419" cy="2908611"/>
          </a:xfrm>
          <a:prstGeom prst="bentConnector3">
            <a:avLst>
              <a:gd name="adj1" fmla="val 30447"/>
            </a:avLst>
          </a:prstGeom>
          <a:ln w="19050">
            <a:solidFill>
              <a:srgbClr val="025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13" idx="1"/>
          </p:cNvCxnSpPr>
          <p:nvPr/>
        </p:nvCxnSpPr>
        <p:spPr>
          <a:xfrm flipH="1" flipV="1">
            <a:off x="1844280" y="1115616"/>
            <a:ext cx="1888154" cy="1617"/>
          </a:xfrm>
          <a:prstGeom prst="line">
            <a:avLst/>
          </a:prstGeom>
          <a:ln w="19050">
            <a:solidFill>
              <a:srgbClr val="025E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751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рекомендации по презентации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67903" y="864997"/>
            <a:ext cx="7318772" cy="3480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spcBef>
                <a:spcPts val="450"/>
              </a:spcBef>
              <a:buClr>
                <a:srgbClr val="025EA1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050" dirty="0"/>
              <a:t>Общее количество слайдов в основной части презентации (без Приложения) – </a:t>
            </a:r>
            <a:r>
              <a:rPr lang="ru-RU" sz="1050" b="1" dirty="0"/>
              <a:t>не более 20</a:t>
            </a:r>
          </a:p>
          <a:p>
            <a:pPr marL="214313" indent="-214313">
              <a:spcBef>
                <a:spcPts val="450"/>
              </a:spcBef>
              <a:buClr>
                <a:srgbClr val="025EA1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050" dirty="0"/>
              <a:t>Презентация должна быть рассчитана на выступление, занимающее </a:t>
            </a:r>
            <a:r>
              <a:rPr lang="ru-RU" sz="1050" b="1" dirty="0"/>
              <a:t>не более 30 минут </a:t>
            </a:r>
            <a:br>
              <a:rPr lang="ru-RU" sz="1050" b="1" dirty="0"/>
            </a:br>
            <a:r>
              <a:rPr lang="ru-RU" sz="1050" dirty="0"/>
              <a:t>(без учета времени на ответы на вопросы)</a:t>
            </a:r>
          </a:p>
          <a:p>
            <a:pPr marL="214313" indent="-214313">
              <a:spcBef>
                <a:spcPts val="450"/>
              </a:spcBef>
              <a:buClr>
                <a:srgbClr val="025EA1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050" dirty="0"/>
              <a:t>В презентации, в первую очередь, необходимо включать информацию о целях, планируемых результатах, сроках, финансово-экономических показателях, ключевых рисках, причинах отклонений показателей </a:t>
            </a:r>
            <a:br>
              <a:rPr lang="ru-RU" sz="1050" dirty="0"/>
            </a:br>
            <a:r>
              <a:rPr lang="ru-RU" sz="1050" dirty="0"/>
              <a:t>(для реализуемых проектов) </a:t>
            </a:r>
          </a:p>
          <a:p>
            <a:pPr marL="214313" indent="-214313">
              <a:spcBef>
                <a:spcPts val="450"/>
              </a:spcBef>
              <a:buClr>
                <a:srgbClr val="025EA1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050" dirty="0"/>
              <a:t>Часть слайдов, не имеющих принципиальное значение для обоснования необходимости реализации проекта, </a:t>
            </a:r>
            <a:br>
              <a:rPr lang="ru-RU" sz="1050" dirty="0"/>
            </a:br>
            <a:r>
              <a:rPr lang="ru-RU" sz="1050" dirty="0"/>
              <a:t>но поясняющих отдельные его аспекты (например, подробное описание технологии), желательно переносить </a:t>
            </a:r>
            <a:br>
              <a:rPr lang="ru-RU" sz="1050" dirty="0"/>
            </a:br>
            <a:r>
              <a:rPr lang="ru-RU" sz="1050" dirty="0"/>
              <a:t>в Приложение</a:t>
            </a:r>
          </a:p>
          <a:p>
            <a:pPr marL="214313" indent="-214313">
              <a:spcBef>
                <a:spcPts val="450"/>
              </a:spcBef>
              <a:buClr>
                <a:srgbClr val="025EA1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050" b="1" dirty="0"/>
              <a:t>Требования к оформлению: </a:t>
            </a:r>
            <a:endParaRPr lang="ru-RU" sz="1050" dirty="0"/>
          </a:p>
          <a:p>
            <a:pPr marL="557213" lvl="2" indent="-214313">
              <a:spcBef>
                <a:spcPts val="450"/>
              </a:spcBef>
              <a:buClr>
                <a:srgbClr val="7F7F7F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050" dirty="0"/>
              <a:t>размер шрифта не менее 12</a:t>
            </a:r>
          </a:p>
          <a:p>
            <a:pPr marL="557213" lvl="2" indent="-214313">
              <a:spcBef>
                <a:spcPts val="450"/>
              </a:spcBef>
              <a:buClr>
                <a:srgbClr val="7F7F7F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050" dirty="0"/>
              <a:t>загрузка слайда текстом не более 30%</a:t>
            </a:r>
          </a:p>
          <a:p>
            <a:pPr marL="557213" lvl="2" indent="-214313">
              <a:spcBef>
                <a:spcPts val="450"/>
              </a:spcBef>
              <a:buClr>
                <a:srgbClr val="7F7F7F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050" dirty="0"/>
              <a:t>не более 3-х различных цветов на слайде</a:t>
            </a:r>
          </a:p>
          <a:p>
            <a:pPr marL="557213" lvl="2" indent="-214313">
              <a:spcBef>
                <a:spcPts val="450"/>
              </a:spcBef>
              <a:buClr>
                <a:srgbClr val="7F7F7F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050" dirty="0"/>
              <a:t>не более 3-х различных шрифтов на слайде</a:t>
            </a:r>
          </a:p>
          <a:p>
            <a:pPr marL="557213" lvl="2" indent="-214313">
              <a:spcBef>
                <a:spcPts val="450"/>
              </a:spcBef>
              <a:buClr>
                <a:srgbClr val="7F7F7F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050" dirty="0"/>
              <a:t>сплошной текст не допускается; необходимо структурирование с использованием таблиц, схем, графиков, картинок для иллюстрации</a:t>
            </a:r>
          </a:p>
          <a:p>
            <a:pPr marL="214313" indent="-214313">
              <a:spcBef>
                <a:spcPts val="450"/>
              </a:spcBef>
              <a:buClr>
                <a:srgbClr val="025EA1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050" dirty="0"/>
              <a:t>Информация, представленная на каждом слайде, должна позволять сделать однозначный вывод</a:t>
            </a:r>
          </a:p>
        </p:txBody>
      </p:sp>
    </p:spTree>
    <p:extLst>
      <p:ext uri="{BB962C8B-B14F-4D97-AF65-F5344CB8AC3E}">
        <p14:creationId xmlns:p14="http://schemas.microsoft.com/office/powerpoint/2010/main" val="135022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Приложение при необходимости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149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Спасибо</a:t>
            </a:r>
          </a:p>
          <a:p>
            <a:r>
              <a:rPr lang="ru-RU" dirty="0" smtClean="0"/>
              <a:t>за внимание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 smtClean="0"/>
              <a:t>21.05.2020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>
                <a:latin typeface="Arial" charset="0"/>
                <a:ea typeface="Arial" charset="0"/>
                <a:cs typeface="Arial" charset="0"/>
              </a:rPr>
              <a:t>Тел.: +7 (000) 000 00 00, доб. 0000</a:t>
            </a:r>
          </a:p>
          <a:p>
            <a:r>
              <a:rPr lang="ru-RU" dirty="0">
                <a:latin typeface="Arial" charset="0"/>
                <a:ea typeface="Arial" charset="0"/>
                <a:cs typeface="Arial" charset="0"/>
              </a:rPr>
              <a:t>Моб. тел.: +7 (000) 000 00 00</a:t>
            </a:r>
          </a:p>
          <a:p>
            <a:r>
              <a:rPr lang="ru-RU" dirty="0">
                <a:latin typeface="Arial" charset="0"/>
                <a:ea typeface="Arial" charset="0"/>
                <a:cs typeface="Arial" charset="0"/>
              </a:rPr>
              <a:t>E-</a:t>
            </a:r>
            <a:r>
              <a:rPr lang="ru-RU" dirty="0" err="1">
                <a:latin typeface="Arial" charset="0"/>
                <a:ea typeface="Arial" charset="0"/>
                <a:cs typeface="Arial" charset="0"/>
              </a:rPr>
              <a:t>mail</a:t>
            </a:r>
            <a:r>
              <a:rPr lang="ru-RU" dirty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ru-RU" dirty="0" err="1">
                <a:latin typeface="Arial" charset="0"/>
                <a:ea typeface="Arial" charset="0"/>
                <a:cs typeface="Arial" charset="0"/>
              </a:rPr>
              <a:t>namesurname</a:t>
            </a:r>
            <a:r>
              <a:rPr lang="ru-RU" dirty="0">
                <a:latin typeface="Arial" charset="0"/>
                <a:ea typeface="Arial" charset="0"/>
                <a:cs typeface="Arial" charset="0"/>
              </a:rPr>
              <a:t>@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rosatom</a:t>
            </a:r>
            <a:r>
              <a:rPr lang="ru-RU" dirty="0">
                <a:latin typeface="Arial" charset="0"/>
                <a:ea typeface="Arial" charset="0"/>
                <a:cs typeface="Arial" charset="0"/>
              </a:rPr>
              <a:t>.</a:t>
            </a:r>
            <a:r>
              <a:rPr lang="ru-RU" dirty="0" err="1">
                <a:latin typeface="Arial" charset="0"/>
                <a:ea typeface="Arial" charset="0"/>
                <a:cs typeface="Arial" charset="0"/>
              </a:rPr>
              <a:t>ru</a:t>
            </a:r>
            <a:endParaRPr lang="ru-RU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www.rosatom.ru</a:t>
            </a:r>
            <a:endParaRPr lang="ru-RU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/>
              <a:t>Фамилия Имя Отчество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ru-RU" dirty="0" smtClean="0"/>
              <a:t>Должность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43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Соединительная линия уступом 3"/>
          <p:cNvCxnSpPr>
            <a:cxnSpLocks noChangeShapeType="1"/>
          </p:cNvCxnSpPr>
          <p:nvPr/>
        </p:nvCxnSpPr>
        <p:spPr bwMode="auto">
          <a:xfrm>
            <a:off x="1192343" y="1663205"/>
            <a:ext cx="282314" cy="207352"/>
          </a:xfrm>
          <a:prstGeom prst="bentConnector3">
            <a:avLst>
              <a:gd name="adj1" fmla="val 562"/>
            </a:avLst>
          </a:prstGeom>
          <a:noFill/>
          <a:ln w="9525" algn="ctr">
            <a:solidFill>
              <a:srgbClr val="7F7F7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Соединительная линия уступом 3"/>
          <p:cNvCxnSpPr>
            <a:cxnSpLocks noChangeShapeType="1"/>
          </p:cNvCxnSpPr>
          <p:nvPr/>
        </p:nvCxnSpPr>
        <p:spPr bwMode="auto">
          <a:xfrm>
            <a:off x="592936" y="1240178"/>
            <a:ext cx="282314" cy="207352"/>
          </a:xfrm>
          <a:prstGeom prst="bentConnector3">
            <a:avLst>
              <a:gd name="adj1" fmla="val 19635"/>
            </a:avLst>
          </a:prstGeom>
          <a:noFill/>
          <a:ln w="9525" algn="ctr">
            <a:solidFill>
              <a:srgbClr val="7F7F7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Соединительная линия уступом 3"/>
          <p:cNvCxnSpPr>
            <a:cxnSpLocks noChangeShapeType="1"/>
          </p:cNvCxnSpPr>
          <p:nvPr/>
        </p:nvCxnSpPr>
        <p:spPr bwMode="auto">
          <a:xfrm>
            <a:off x="1757604" y="2084068"/>
            <a:ext cx="282314" cy="207352"/>
          </a:xfrm>
          <a:prstGeom prst="bentConnector3">
            <a:avLst>
              <a:gd name="adj1" fmla="val 26383"/>
            </a:avLst>
          </a:prstGeom>
          <a:noFill/>
          <a:ln w="9525" algn="ctr">
            <a:solidFill>
              <a:srgbClr val="7F7F7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Связь проекта со стратегией ЦФО-2, Госкорпорации</a:t>
            </a:r>
          </a:p>
        </p:txBody>
      </p:sp>
      <p:sp>
        <p:nvSpPr>
          <p:cNvPr id="8" name="Пятиугольник 11"/>
          <p:cNvSpPr>
            <a:spLocks/>
          </p:cNvSpPr>
          <p:nvPr/>
        </p:nvSpPr>
        <p:spPr bwMode="auto">
          <a:xfrm>
            <a:off x="440269" y="883175"/>
            <a:ext cx="8263199" cy="351000"/>
          </a:xfrm>
          <a:prstGeom prst="homePlate">
            <a:avLst>
              <a:gd name="adj" fmla="val 0"/>
            </a:avLst>
          </a:prstGeom>
          <a:noFill/>
          <a:ln w="19050" algn="ctr">
            <a:solidFill>
              <a:srgbClr val="6DACE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050" b="1" dirty="0">
                <a:solidFill>
                  <a:srgbClr val="000000"/>
                </a:solidFill>
              </a:rPr>
              <a:t>Стратегические цели ГК</a:t>
            </a:r>
          </a:p>
        </p:txBody>
      </p:sp>
      <p:sp>
        <p:nvSpPr>
          <p:cNvPr id="9" name="Пятиугольник 12"/>
          <p:cNvSpPr>
            <a:spLocks/>
          </p:cNvSpPr>
          <p:nvPr/>
        </p:nvSpPr>
        <p:spPr bwMode="auto">
          <a:xfrm>
            <a:off x="897974" y="1305740"/>
            <a:ext cx="7805494" cy="351000"/>
          </a:xfrm>
          <a:prstGeom prst="homePlate">
            <a:avLst>
              <a:gd name="adj" fmla="val 0"/>
            </a:avLst>
          </a:prstGeom>
          <a:noFill/>
          <a:ln w="19050" algn="ctr">
            <a:solidFill>
              <a:srgbClr val="6DACE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050" b="1" dirty="0">
                <a:solidFill>
                  <a:srgbClr val="000000"/>
                </a:solidFill>
              </a:rPr>
              <a:t>Стратегические цели ЦФО-2</a:t>
            </a:r>
          </a:p>
        </p:txBody>
      </p:sp>
      <p:sp>
        <p:nvSpPr>
          <p:cNvPr id="10" name="Пятиугольник 13"/>
          <p:cNvSpPr>
            <a:spLocks/>
          </p:cNvSpPr>
          <p:nvPr/>
        </p:nvSpPr>
        <p:spPr bwMode="auto">
          <a:xfrm>
            <a:off x="2039918" y="2150869"/>
            <a:ext cx="6663551" cy="351000"/>
          </a:xfrm>
          <a:prstGeom prst="homePlate">
            <a:avLst>
              <a:gd name="adj" fmla="val 0"/>
            </a:avLst>
          </a:prstGeom>
          <a:noFill/>
          <a:ln w="19050" algn="ctr">
            <a:solidFill>
              <a:srgbClr val="6DACE3"/>
            </a:solidFill>
            <a:round/>
            <a:headEnd/>
            <a:tailEnd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050" b="1" dirty="0">
                <a:solidFill>
                  <a:srgbClr val="000000"/>
                </a:solidFill>
              </a:rPr>
              <a:t>Цель проекта</a:t>
            </a:r>
          </a:p>
        </p:txBody>
      </p:sp>
      <p:sp>
        <p:nvSpPr>
          <p:cNvPr id="11" name="Прямоугольник 18"/>
          <p:cNvSpPr>
            <a:spLocks/>
          </p:cNvSpPr>
          <p:nvPr/>
        </p:nvSpPr>
        <p:spPr bwMode="auto">
          <a:xfrm>
            <a:off x="4652963" y="2084068"/>
            <a:ext cx="4443395" cy="46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243000" indent="-243000">
              <a:buClr>
                <a:srgbClr val="025EA1"/>
              </a:buClr>
              <a:buSzPct val="120000"/>
              <a:buFont typeface="Arial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</a:rPr>
              <a:t>&lt;</a:t>
            </a:r>
            <a:r>
              <a:rPr lang="ru-RU" sz="1050" dirty="0">
                <a:solidFill>
                  <a:srgbClr val="000000"/>
                </a:solidFill>
              </a:rPr>
              <a:t> Укажите цель проекта</a:t>
            </a:r>
            <a:r>
              <a:rPr lang="en-US" sz="1050" dirty="0">
                <a:solidFill>
                  <a:srgbClr val="000000"/>
                </a:solidFill>
              </a:rPr>
              <a:t>&gt;</a:t>
            </a:r>
            <a:endParaRPr lang="ru-RU" sz="1050" dirty="0">
              <a:solidFill>
                <a:srgbClr val="FFFFFF"/>
              </a:solidFill>
            </a:endParaRPr>
          </a:p>
        </p:txBody>
      </p:sp>
      <p:sp>
        <p:nvSpPr>
          <p:cNvPr id="14" name="Прямоугольник 4"/>
          <p:cNvSpPr>
            <a:spLocks noChangeArrowheads="1"/>
          </p:cNvSpPr>
          <p:nvPr/>
        </p:nvSpPr>
        <p:spPr bwMode="auto">
          <a:xfrm>
            <a:off x="4652963" y="917605"/>
            <a:ext cx="3758458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43000" indent="-243000">
              <a:buClr>
                <a:srgbClr val="025EA1"/>
              </a:buClr>
              <a:buSzPct val="120000"/>
              <a:buFont typeface="Arial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</a:rPr>
              <a:t>&lt;</a:t>
            </a:r>
            <a:r>
              <a:rPr lang="ru-RU" sz="1050" dirty="0">
                <a:solidFill>
                  <a:srgbClr val="000000"/>
                </a:solidFill>
              </a:rPr>
              <a:t>Укажите название стратегической цели</a:t>
            </a:r>
            <a:r>
              <a:rPr lang="en-US" sz="1050" dirty="0">
                <a:solidFill>
                  <a:srgbClr val="000000"/>
                </a:solidFill>
              </a:rPr>
              <a:t> </a:t>
            </a:r>
            <a:r>
              <a:rPr lang="ru-RU" sz="1050" dirty="0">
                <a:solidFill>
                  <a:srgbClr val="000000"/>
                </a:solidFill>
              </a:rPr>
              <a:t>ГК</a:t>
            </a:r>
            <a:r>
              <a:rPr lang="en-US" sz="1050" dirty="0">
                <a:solidFill>
                  <a:srgbClr val="000000"/>
                </a:solidFill>
              </a:rPr>
              <a:t>&gt;</a:t>
            </a:r>
            <a:endParaRPr lang="ru-RU" sz="1050" dirty="0">
              <a:solidFill>
                <a:srgbClr val="FFFFFF"/>
              </a:solidFill>
            </a:endParaRPr>
          </a:p>
        </p:txBody>
      </p:sp>
      <p:sp>
        <p:nvSpPr>
          <p:cNvPr id="15" name="Прямоугольник 99"/>
          <p:cNvSpPr>
            <a:spLocks/>
          </p:cNvSpPr>
          <p:nvPr/>
        </p:nvSpPr>
        <p:spPr bwMode="auto">
          <a:xfrm>
            <a:off x="4652963" y="1378767"/>
            <a:ext cx="3758457" cy="21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243000" indent="-243000">
              <a:buClr>
                <a:srgbClr val="025EA1"/>
              </a:buClr>
              <a:buSzPct val="120000"/>
              <a:buFont typeface="Arial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</a:rPr>
              <a:t>&lt;</a:t>
            </a:r>
            <a:r>
              <a:rPr lang="ru-RU" sz="1050" dirty="0">
                <a:solidFill>
                  <a:srgbClr val="000000"/>
                </a:solidFill>
              </a:rPr>
              <a:t> Укажите название стратегической цели ЦФО-2</a:t>
            </a:r>
            <a:r>
              <a:rPr lang="en-US" sz="1050" dirty="0">
                <a:solidFill>
                  <a:srgbClr val="000000"/>
                </a:solidFill>
              </a:rPr>
              <a:t>&gt;</a:t>
            </a:r>
            <a:endParaRPr lang="ru-RU" sz="1050" dirty="0">
              <a:solidFill>
                <a:srgbClr val="FFFFFF"/>
              </a:solidFill>
            </a:endParaRPr>
          </a:p>
        </p:txBody>
      </p:sp>
      <p:sp>
        <p:nvSpPr>
          <p:cNvPr id="16" name="Пятиугольник 12"/>
          <p:cNvSpPr>
            <a:spLocks/>
          </p:cNvSpPr>
          <p:nvPr/>
        </p:nvSpPr>
        <p:spPr bwMode="auto">
          <a:xfrm>
            <a:off x="1474657" y="1728305"/>
            <a:ext cx="7228812" cy="351000"/>
          </a:xfrm>
          <a:prstGeom prst="homePlate">
            <a:avLst>
              <a:gd name="adj" fmla="val 0"/>
            </a:avLst>
          </a:prstGeom>
          <a:noFill/>
          <a:ln w="19050" algn="ctr">
            <a:solidFill>
              <a:srgbClr val="6DACE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050" b="1" dirty="0">
                <a:solidFill>
                  <a:srgbClr val="000000"/>
                </a:solidFill>
              </a:rPr>
              <a:t>Цель программы, в которую входит проект</a:t>
            </a:r>
          </a:p>
        </p:txBody>
      </p:sp>
      <p:sp>
        <p:nvSpPr>
          <p:cNvPr id="17" name="Прямоугольник 99"/>
          <p:cNvSpPr>
            <a:spLocks/>
          </p:cNvSpPr>
          <p:nvPr/>
        </p:nvSpPr>
        <p:spPr bwMode="auto">
          <a:xfrm>
            <a:off x="4652963" y="1796096"/>
            <a:ext cx="2404248" cy="211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243000" indent="-243000">
              <a:buClr>
                <a:srgbClr val="025EA1"/>
              </a:buClr>
              <a:buSzPct val="120000"/>
              <a:buFont typeface="Arial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</a:rPr>
              <a:t>&lt;</a:t>
            </a:r>
            <a:r>
              <a:rPr lang="ru-RU" sz="1050" dirty="0">
                <a:solidFill>
                  <a:srgbClr val="000000"/>
                </a:solidFill>
              </a:rPr>
              <a:t> Укажите цель по программе</a:t>
            </a:r>
            <a:r>
              <a:rPr lang="en-US" sz="1050" dirty="0">
                <a:solidFill>
                  <a:srgbClr val="000000"/>
                </a:solidFill>
              </a:rPr>
              <a:t>&gt;</a:t>
            </a:r>
            <a:endParaRPr lang="ru-RU" sz="1050" dirty="0">
              <a:solidFill>
                <a:srgbClr val="FFFFFF"/>
              </a:solidFill>
            </a:endParaRPr>
          </a:p>
        </p:txBody>
      </p:sp>
      <p:sp>
        <p:nvSpPr>
          <p:cNvPr id="27" name="TextBox 24"/>
          <p:cNvSpPr txBox="1">
            <a:spLocks noChangeArrowheads="1"/>
          </p:cNvSpPr>
          <p:nvPr/>
        </p:nvSpPr>
        <p:spPr bwMode="auto">
          <a:xfrm>
            <a:off x="385859" y="2990758"/>
            <a:ext cx="223154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050" b="1" dirty="0">
                <a:solidFill>
                  <a:srgbClr val="025EA1"/>
                </a:solidFill>
                <a:latin typeface="+mn-lt"/>
              </a:rPr>
              <a:t>Текущее состояние</a:t>
            </a:r>
          </a:p>
        </p:txBody>
      </p:sp>
      <p:sp>
        <p:nvSpPr>
          <p:cNvPr id="28" name="TextBox 25"/>
          <p:cNvSpPr txBox="1">
            <a:spLocks noChangeArrowheads="1"/>
          </p:cNvSpPr>
          <p:nvPr/>
        </p:nvSpPr>
        <p:spPr bwMode="auto">
          <a:xfrm>
            <a:off x="6684030" y="2985927"/>
            <a:ext cx="194447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050" b="1" dirty="0">
                <a:solidFill>
                  <a:srgbClr val="025EA1"/>
                </a:solidFill>
                <a:latin typeface="+mn-lt"/>
              </a:rPr>
              <a:t>Целевое состояние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70544" y="3313550"/>
            <a:ext cx="2138797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43000" indent="-243000" eaLnBrk="1" hangingPunct="1">
              <a:buClr>
                <a:srgbClr val="025EA1"/>
              </a:buClr>
              <a:buSzPct val="120000"/>
              <a:buFont typeface="Arial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+mn-lt"/>
              </a:rPr>
              <a:t>&lt;</a:t>
            </a:r>
            <a:r>
              <a:rPr lang="ru-RU" sz="1050" dirty="0">
                <a:solidFill>
                  <a:srgbClr val="000000"/>
                </a:solidFill>
                <a:latin typeface="+mn-lt"/>
              </a:rPr>
              <a:t> Укажите основные характеристики текущего состояния, на которые предполагается воздействовать</a:t>
            </a:r>
            <a:r>
              <a:rPr lang="en-US" sz="1050" dirty="0">
                <a:solidFill>
                  <a:srgbClr val="000000"/>
                </a:solidFill>
                <a:latin typeface="+mn-lt"/>
              </a:rPr>
              <a:t>&gt;</a:t>
            </a:r>
            <a:endParaRPr lang="ru-RU" sz="105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2934138" y="3383401"/>
            <a:ext cx="329127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43000" indent="-243000" eaLnBrk="1" fontAlgn="base" hangingPunct="1">
              <a:spcBef>
                <a:spcPct val="0"/>
              </a:spcBef>
              <a:spcAft>
                <a:spcPts val="999"/>
              </a:spcAft>
              <a:buClr>
                <a:srgbClr val="025EA1"/>
              </a:buClr>
              <a:buSzPct val="120000"/>
              <a:buFont typeface="Arial" pitchFamily="34" charset="0"/>
              <a:buChar char="•"/>
            </a:pPr>
            <a:r>
              <a:rPr lang="en-US" sz="1050" b="1" dirty="0">
                <a:solidFill>
                  <a:srgbClr val="000000"/>
                </a:solidFill>
                <a:latin typeface="+mn-lt"/>
              </a:rPr>
              <a:t>&lt;</a:t>
            </a:r>
            <a:r>
              <a:rPr lang="ru-RU" sz="1050" b="1" dirty="0">
                <a:solidFill>
                  <a:srgbClr val="000000"/>
                </a:solidFill>
                <a:latin typeface="+mn-lt"/>
              </a:rPr>
              <a:t> Укажите основные направления работ </a:t>
            </a:r>
            <a:br>
              <a:rPr lang="ru-RU" sz="1050" b="1" dirty="0">
                <a:solidFill>
                  <a:srgbClr val="000000"/>
                </a:solidFill>
                <a:latin typeface="+mn-lt"/>
              </a:rPr>
            </a:br>
            <a:r>
              <a:rPr lang="ru-RU" sz="1050" b="1" dirty="0">
                <a:solidFill>
                  <a:srgbClr val="000000"/>
                </a:solidFill>
                <a:latin typeface="+mn-lt"/>
              </a:rPr>
              <a:t>для достижения целевого состояния</a:t>
            </a:r>
            <a:r>
              <a:rPr lang="en-US" sz="1050" b="1" dirty="0">
                <a:solidFill>
                  <a:srgbClr val="000000"/>
                </a:solidFill>
                <a:latin typeface="+mn-lt"/>
              </a:rPr>
              <a:t>&gt;</a:t>
            </a:r>
            <a:endParaRPr lang="ru-RU" sz="105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1" name="TextBox 28"/>
          <p:cNvSpPr txBox="1">
            <a:spLocks noChangeArrowheads="1"/>
          </p:cNvSpPr>
          <p:nvPr/>
        </p:nvSpPr>
        <p:spPr bwMode="auto">
          <a:xfrm>
            <a:off x="6684030" y="3341435"/>
            <a:ext cx="196073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43000" indent="-243000" eaLnBrk="1" hangingPunct="1">
              <a:buClr>
                <a:srgbClr val="025EA1"/>
              </a:buClr>
              <a:buSzPct val="120000"/>
              <a:buFont typeface="Arial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+mn-lt"/>
              </a:rPr>
              <a:t>&lt;</a:t>
            </a:r>
            <a:r>
              <a:rPr lang="ru-RU" sz="1050" dirty="0">
                <a:solidFill>
                  <a:srgbClr val="000000"/>
                </a:solidFill>
                <a:latin typeface="+mn-lt"/>
              </a:rPr>
              <a:t> Укажите основные характеристики целевого состояния после воздействия</a:t>
            </a:r>
            <a:r>
              <a:rPr lang="en-US" sz="1050" dirty="0">
                <a:solidFill>
                  <a:srgbClr val="000000"/>
                </a:solidFill>
                <a:latin typeface="+mn-lt"/>
              </a:rPr>
              <a:t>&gt;</a:t>
            </a:r>
            <a:endParaRPr lang="ru-RU" sz="105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617405" y="3951685"/>
            <a:ext cx="3806501" cy="0"/>
          </a:xfrm>
          <a:prstGeom prst="straightConnector1">
            <a:avLst/>
          </a:prstGeom>
          <a:ln w="19050">
            <a:solidFill>
              <a:srgbClr val="7F7F7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39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Основание реализации проекта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95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Продукт и технологии проекта</a:t>
            </a:r>
            <a:endParaRPr lang="ru-RU" dirty="0"/>
          </a:p>
        </p:txBody>
      </p:sp>
      <p:pic>
        <p:nvPicPr>
          <p:cNvPr id="12" name="Изображение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794" y="1018332"/>
            <a:ext cx="1301543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45610" y="2951915"/>
            <a:ext cx="2586160" cy="4411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9186" indent="-179186" defTabSz="913370">
              <a:spcAft>
                <a:spcPts val="200"/>
              </a:spcAft>
              <a:buFont typeface="Arial"/>
              <a:buChar char="•"/>
              <a:defRPr/>
            </a:pPr>
            <a:r>
              <a:rPr lang="ru-RU" sz="900" kern="0" dirty="0">
                <a:solidFill>
                  <a:srgbClr val="1413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Разгрузка автотранспорта</a:t>
            </a:r>
          </a:p>
          <a:p>
            <a:pPr marL="179186" indent="-179186" defTabSz="913370">
              <a:spcAft>
                <a:spcPts val="200"/>
              </a:spcAft>
              <a:buFont typeface="Arial"/>
              <a:buChar char="•"/>
              <a:defRPr/>
            </a:pPr>
            <a:r>
              <a:rPr lang="ru-RU" sz="900" kern="0" dirty="0">
                <a:solidFill>
                  <a:srgbClr val="1413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Доставка продукции до зоны предварительного хранения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45610" y="2550963"/>
            <a:ext cx="1993755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913370">
              <a:defRPr/>
            </a:pPr>
            <a:r>
              <a:rPr lang="ru-RU" sz="900" b="1" kern="0" dirty="0">
                <a:solidFill>
                  <a:srgbClr val="025E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Приемка продукции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233527" y="2547585"/>
            <a:ext cx="3191096" cy="138499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defTabSz="913370">
              <a:defRPr/>
            </a:pPr>
            <a:r>
              <a:rPr lang="ru-RU" sz="900" b="1" kern="0" dirty="0">
                <a:solidFill>
                  <a:srgbClr val="025E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Обработка продукции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233527" y="2951915"/>
            <a:ext cx="1928983" cy="4411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9186" indent="-179186" defTabSz="913370">
              <a:spcAft>
                <a:spcPts val="200"/>
              </a:spcAft>
              <a:buFont typeface="Arial"/>
              <a:buChar char="•"/>
              <a:defRPr/>
            </a:pPr>
            <a:r>
              <a:rPr lang="ru-RU" sz="900" kern="0" dirty="0">
                <a:solidFill>
                  <a:srgbClr val="1413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Автоматизированная загрузка на конвейер</a:t>
            </a:r>
          </a:p>
          <a:p>
            <a:pPr marL="179186" indent="-179186" defTabSz="913370">
              <a:spcAft>
                <a:spcPts val="200"/>
              </a:spcAft>
              <a:buFont typeface="Arial"/>
              <a:buChar char="•"/>
              <a:defRPr/>
            </a:pPr>
            <a:r>
              <a:rPr lang="ru-RU" sz="900" kern="0" dirty="0">
                <a:solidFill>
                  <a:srgbClr val="1413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Доставка на конвейере в зону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935795" y="2547585"/>
            <a:ext cx="199126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913370">
              <a:defRPr/>
            </a:pPr>
            <a:r>
              <a:rPr lang="ru-RU" sz="900" b="1" kern="0" dirty="0">
                <a:solidFill>
                  <a:srgbClr val="025E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Хранение и транспортировка продукции</a:t>
            </a:r>
            <a:endParaRPr lang="en-US" sz="900" b="1" kern="0" dirty="0">
              <a:solidFill>
                <a:srgbClr val="025EA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35795" y="2951915"/>
            <a:ext cx="1932384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9186" indent="-179186" defTabSz="913370">
              <a:spcAft>
                <a:spcPts val="200"/>
              </a:spcAft>
              <a:buFont typeface="Arial"/>
              <a:buChar char="•"/>
              <a:defRPr/>
            </a:pPr>
            <a:r>
              <a:rPr lang="ru-RU" sz="900" kern="0" dirty="0">
                <a:solidFill>
                  <a:srgbClr val="1413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Отправка продукции на склад для краткосрочного или длительного хранения </a:t>
            </a:r>
          </a:p>
        </p:txBody>
      </p:sp>
      <p:pic>
        <p:nvPicPr>
          <p:cNvPr id="26" name="Рисунок 1" descr="http://medicaldesign.com/mag/electr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527" y="975070"/>
            <a:ext cx="2317061" cy="1343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Изображение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96" y="1021420"/>
            <a:ext cx="1342949" cy="1309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9" name="Таблица 28"/>
          <p:cNvGraphicFramePr>
            <a:graphicFrameLocks noGrp="1"/>
          </p:cNvGraphicFramePr>
          <p:nvPr>
            <p:extLst/>
          </p:nvPr>
        </p:nvGraphicFramePr>
        <p:xfrm>
          <a:off x="366554" y="3845348"/>
          <a:ext cx="2847923" cy="1005827"/>
        </p:xfrm>
        <a:graphic>
          <a:graphicData uri="http://schemas.openxmlformats.org/drawingml/2006/table">
            <a:tbl>
              <a:tblPr/>
              <a:tblGrid>
                <a:gridCol w="28479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05827">
                <a:tc>
                  <a:txBody>
                    <a:bodyPr/>
                    <a:lstStyle>
                      <a:lvl1pPr marL="3175" defTabSz="912813" eaLnBrk="0" hangingPunct="0">
                        <a:spcBef>
                          <a:spcPct val="40000"/>
                        </a:spcBef>
                        <a:spcAft>
                          <a:spcPct val="20000"/>
                        </a:spcAft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defTabSz="912813" eaLnBrk="0" hangingPunct="0">
                        <a:spcAft>
                          <a:spcPct val="2000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defTabSz="912813" eaLnBrk="0" hangingPunct="0">
                        <a:spcAft>
                          <a:spcPct val="3000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284413" indent="1588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741613" indent="1588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198813" indent="1588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656013" indent="1588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24000" indent="-324000"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25EA1"/>
                        </a:buClr>
                        <a:buSzPct val="120000"/>
                        <a:buFont typeface="Arial" panose="020B0604020202020204" pitchFamily="34" charset="0"/>
                        <a:buChar char="•"/>
                      </a:pPr>
                      <a:r>
                        <a:rPr lang="ru-RU" sz="900" b="1" dirty="0" smtClean="0"/>
                        <a:t>ВЫСОКАЯ</a:t>
                      </a:r>
                      <a:r>
                        <a:rPr lang="ru-RU" sz="900" dirty="0" smtClean="0"/>
                        <a:t>  каталитическая активность</a:t>
                      </a:r>
                    </a:p>
                    <a:p>
                      <a:pPr marL="324000" indent="-324000"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25EA1"/>
                        </a:buClr>
                        <a:buSzPct val="120000"/>
                        <a:buFont typeface="Arial" panose="020B0604020202020204" pitchFamily="34" charset="0"/>
                        <a:buChar char="•"/>
                      </a:pP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ПОВЫШЕННАЯ</a:t>
                      </a:r>
                      <a:r>
                        <a:rPr lang="ru-RU" sz="900" dirty="0" smtClean="0"/>
                        <a:t> кислородная емкость</a:t>
                      </a:r>
                    </a:p>
                    <a:p>
                      <a:pPr marL="324000" indent="-324000"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25EA1"/>
                        </a:buClr>
                        <a:buSzPct val="120000"/>
                        <a:buFont typeface="Arial" panose="020B0604020202020204" pitchFamily="34" charset="0"/>
                        <a:buChar char="•"/>
                      </a:pP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УСТОЙЧИВОСТЬ</a:t>
                      </a:r>
                      <a:r>
                        <a:rPr lang="ru-RU" sz="900" dirty="0" smtClean="0"/>
                        <a:t> к термической деградации каталитических покрытий выше 1100</a:t>
                      </a:r>
                      <a:r>
                        <a:rPr lang="en-US" sz="900" dirty="0" smtClean="0"/>
                        <a:t>°</a:t>
                      </a:r>
                      <a:r>
                        <a:rPr lang="ru-RU" sz="900" dirty="0" smtClean="0"/>
                        <a:t>С</a:t>
                      </a:r>
                      <a:endParaRPr lang="ru-RU" sz="900" dirty="0"/>
                    </a:p>
                  </a:txBody>
                  <a:tcPr marL="68516" marR="68516" marT="0" marB="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" name="Прямоугольник 20"/>
          <p:cNvSpPr>
            <a:spLocks noChangeArrowheads="1"/>
          </p:cNvSpPr>
          <p:nvPr/>
        </p:nvSpPr>
        <p:spPr bwMode="auto">
          <a:xfrm>
            <a:off x="437123" y="3627281"/>
            <a:ext cx="195021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>
            <a:spAutoFit/>
          </a:bodyPr>
          <a:lstStyle/>
          <a:p>
            <a:r>
              <a:rPr lang="ru-RU" sz="900" b="1" dirty="0">
                <a:latin typeface="Arial" panose="020B0604020202020204" pitchFamily="34" charset="0"/>
                <a:cs typeface="Arial" panose="020B0604020202020204" pitchFamily="34" charset="0"/>
              </a:rPr>
              <a:t>Требования к продукту проекта: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892270" y="227256"/>
            <a:ext cx="1704984" cy="3363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50" dirty="0">
                <a:solidFill>
                  <a:schemeClr val="tx1"/>
                </a:solidFill>
              </a:rPr>
              <a:t>Пример</a:t>
            </a:r>
          </a:p>
        </p:txBody>
      </p:sp>
      <p:sp>
        <p:nvSpPr>
          <p:cNvPr id="38" name="Прямоугольник 20"/>
          <p:cNvSpPr>
            <a:spLocks noChangeArrowheads="1"/>
          </p:cNvSpPr>
          <p:nvPr/>
        </p:nvSpPr>
        <p:spPr bwMode="auto">
          <a:xfrm>
            <a:off x="5271159" y="3627281"/>
            <a:ext cx="128336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>
            <a:spAutoFit/>
          </a:bodyPr>
          <a:lstStyle/>
          <a:p>
            <a:r>
              <a:rPr lang="ru-RU" sz="900" b="1" dirty="0">
                <a:latin typeface="Arial" panose="020B0604020202020204" pitchFamily="34" charset="0"/>
                <a:cs typeface="Arial" panose="020B0604020202020204" pitchFamily="34" charset="0"/>
              </a:rPr>
              <a:t>Технология проекта:</a:t>
            </a:r>
          </a:p>
        </p:txBody>
      </p:sp>
      <p:graphicFrame>
        <p:nvGraphicFramePr>
          <p:cNvPr id="39" name="Таблица 38"/>
          <p:cNvGraphicFramePr>
            <a:graphicFrameLocks noGrp="1"/>
          </p:cNvGraphicFramePr>
          <p:nvPr>
            <p:extLst/>
          </p:nvPr>
        </p:nvGraphicFramePr>
        <p:xfrm>
          <a:off x="5193506" y="3983747"/>
          <a:ext cx="4768502" cy="899160"/>
        </p:xfrm>
        <a:graphic>
          <a:graphicData uri="http://schemas.openxmlformats.org/drawingml/2006/table">
            <a:tbl>
              <a:tblPr/>
              <a:tblGrid>
                <a:gridCol w="4768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11530">
                <a:tc>
                  <a:txBody>
                    <a:bodyPr/>
                    <a:lstStyle>
                      <a:lvl1pPr marL="3175" defTabSz="912813" eaLnBrk="0" hangingPunct="0">
                        <a:spcBef>
                          <a:spcPct val="40000"/>
                        </a:spcBef>
                        <a:spcAft>
                          <a:spcPct val="20000"/>
                        </a:spcAft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defTabSz="912813" eaLnBrk="0" hangingPunct="0">
                        <a:spcAft>
                          <a:spcPct val="2000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defTabSz="912813" eaLnBrk="0" hangingPunct="0">
                        <a:spcAft>
                          <a:spcPct val="3000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284413" indent="1588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741613" indent="1588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198813" indent="1588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656013" indent="1588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indent="0">
                        <a:spcBef>
                          <a:spcPts val="60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b="1" dirty="0" smtClean="0">
                          <a:solidFill>
                            <a:srgbClr val="025EA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  <a:r>
                        <a:rPr lang="ru-RU" sz="1100" dirty="0" smtClean="0">
                          <a:solidFill>
                            <a:srgbClr val="025EA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2-слойное (3-слойное) нанесение каталитического покрытия</a:t>
                      </a:r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spcBef>
                          <a:spcPts val="60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b="1" kern="1200" dirty="0" smtClean="0">
                          <a:solidFill>
                            <a:srgbClr val="025EA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</a:t>
                      </a:r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Зонное нанесение каталитического покрытия</a:t>
                      </a:r>
                    </a:p>
                    <a:p>
                      <a:pPr marL="0" indent="0">
                        <a:spcBef>
                          <a:spcPts val="60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b="1" kern="1200" dirty="0" smtClean="0">
                          <a:solidFill>
                            <a:srgbClr val="025EA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</a:t>
                      </a:r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Аксиальное нанесение каталитического покрытия </a:t>
                      </a:r>
                      <a:endParaRPr lang="ru-RU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spcBef>
                          <a:spcPts val="60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b="1" kern="1200" dirty="0" smtClean="0">
                          <a:solidFill>
                            <a:srgbClr val="025EA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</a:t>
                      </a:r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Прецизионное нанесение каталитического покрытия</a:t>
                      </a:r>
                      <a:endParaRPr lang="ru-RU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16" marR="68516" marT="0" marB="0" anchor="ctr" horzOverflow="overflow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9" name="Прямая со стрелкой 8"/>
          <p:cNvCxnSpPr/>
          <p:nvPr/>
        </p:nvCxnSpPr>
        <p:spPr>
          <a:xfrm>
            <a:off x="2057568" y="1683544"/>
            <a:ext cx="978359" cy="0"/>
          </a:xfrm>
          <a:prstGeom prst="straightConnector1">
            <a:avLst/>
          </a:prstGeom>
          <a:ln w="19050">
            <a:solidFill>
              <a:srgbClr val="025EA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895975" y="1683544"/>
            <a:ext cx="978359" cy="0"/>
          </a:xfrm>
          <a:prstGeom prst="straightConnector1">
            <a:avLst/>
          </a:prstGeom>
          <a:ln w="19050">
            <a:solidFill>
              <a:srgbClr val="025EA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Закрывающая фигурная скобка 9"/>
          <p:cNvSpPr/>
          <p:nvPr/>
        </p:nvSpPr>
        <p:spPr bwMode="auto">
          <a:xfrm>
            <a:off x="3251973" y="3675777"/>
            <a:ext cx="372255" cy="1131263"/>
          </a:xfrm>
          <a:prstGeom prst="rightBrace">
            <a:avLst>
              <a:gd name="adj1" fmla="val 42820"/>
              <a:gd name="adj2" fmla="val 49521"/>
            </a:avLst>
          </a:prstGeom>
          <a:ln w="19050" cap="sq"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0" scaled="0"/>
            </a:gradFill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755957">
              <a:defRPr/>
            </a:pPr>
            <a:endParaRPr lang="ru-RU" sz="1500">
              <a:solidFill>
                <a:srgbClr val="333333"/>
              </a:solidFill>
              <a:latin typeface="Arial"/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3855282" y="4228939"/>
            <a:ext cx="978359" cy="0"/>
          </a:xfrm>
          <a:prstGeom prst="straightConnector1">
            <a:avLst/>
          </a:prstGeom>
          <a:ln w="19050">
            <a:solidFill>
              <a:srgbClr val="025EA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880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Место реализации проекта</a:t>
            </a:r>
            <a:endParaRPr lang="ru-RU" dirty="0"/>
          </a:p>
        </p:txBody>
      </p:sp>
      <p:pic>
        <p:nvPicPr>
          <p:cNvPr id="32" name="Picture 5"/>
          <p:cNvPicPr>
            <a:picLocks noChangeAspect="1" noChangeArrowheads="1"/>
          </p:cNvPicPr>
          <p:nvPr/>
        </p:nvPicPr>
        <p:blipFill rotWithShape="1">
          <a:blip r:embed="rId2" cstate="print"/>
          <a:srcRect l="25642" t="24933" r="8651" b="5768"/>
          <a:stretch/>
        </p:blipFill>
        <p:spPr bwMode="auto">
          <a:xfrm>
            <a:off x="440532" y="872729"/>
            <a:ext cx="1835944" cy="129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512474" y="1034943"/>
            <a:ext cx="989373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3554">
              <a:defRPr/>
            </a:pPr>
            <a:r>
              <a:rPr lang="ru-RU" sz="1050" kern="0" dirty="0"/>
              <a:t>Город, Страна</a:t>
            </a:r>
          </a:p>
        </p:txBody>
      </p:sp>
      <p:pic>
        <p:nvPicPr>
          <p:cNvPr id="34" name="Picture 6"/>
          <p:cNvPicPr>
            <a:picLocks noChangeAspect="1" noChangeArrowheads="1"/>
          </p:cNvPicPr>
          <p:nvPr/>
        </p:nvPicPr>
        <p:blipFill rotWithShape="1">
          <a:blip r:embed="rId3" cstate="print"/>
          <a:srcRect l="45841" t="35029" r="30592" b="12201"/>
          <a:stretch/>
        </p:blipFill>
        <p:spPr bwMode="auto">
          <a:xfrm>
            <a:off x="440533" y="2345531"/>
            <a:ext cx="1841896" cy="25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Полилиния 34"/>
          <p:cNvSpPr/>
          <p:nvPr/>
        </p:nvSpPr>
        <p:spPr>
          <a:xfrm>
            <a:off x="738174" y="3095215"/>
            <a:ext cx="404826" cy="381912"/>
          </a:xfrm>
          <a:custGeom>
            <a:avLst/>
            <a:gdLst>
              <a:gd name="connsiteX0" fmla="*/ 267037 w 428878"/>
              <a:gd name="connsiteY0" fmla="*/ 404602 h 404602"/>
              <a:gd name="connsiteX1" fmla="*/ 428878 w 428878"/>
              <a:gd name="connsiteY1" fmla="*/ 356050 h 404602"/>
              <a:gd name="connsiteX2" fmla="*/ 420786 w 428878"/>
              <a:gd name="connsiteY2" fmla="*/ 0 h 404602"/>
              <a:gd name="connsiteX3" fmla="*/ 0 w 428878"/>
              <a:gd name="connsiteY3" fmla="*/ 226577 h 404602"/>
              <a:gd name="connsiteX4" fmla="*/ 267037 w 428878"/>
              <a:gd name="connsiteY4" fmla="*/ 404602 h 40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878" h="404602">
                <a:moveTo>
                  <a:pt x="267037" y="404602"/>
                </a:moveTo>
                <a:lnTo>
                  <a:pt x="428878" y="356050"/>
                </a:lnTo>
                <a:lnTo>
                  <a:pt x="420786" y="0"/>
                </a:lnTo>
                <a:lnTo>
                  <a:pt x="0" y="226577"/>
                </a:lnTo>
                <a:lnTo>
                  <a:pt x="267037" y="404602"/>
                </a:lnTo>
                <a:close/>
              </a:path>
            </a:pathLst>
          </a:custGeom>
          <a:solidFill>
            <a:srgbClr val="4596D1"/>
          </a:solidFill>
          <a:ln w="25400" cap="flat" cmpd="sng" algn="ctr">
            <a:solidFill>
              <a:srgbClr val="4596D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3554">
              <a:defRPr/>
            </a:pPr>
            <a:endParaRPr lang="ru-RU" sz="1799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Кольцо 35"/>
          <p:cNvSpPr/>
          <p:nvPr/>
        </p:nvSpPr>
        <p:spPr>
          <a:xfrm>
            <a:off x="1016063" y="1394649"/>
            <a:ext cx="143883" cy="143883"/>
          </a:xfrm>
          <a:prstGeom prst="donut">
            <a:avLst/>
          </a:prstGeom>
          <a:solidFill>
            <a:srgbClr val="4596D1"/>
          </a:solidFill>
          <a:ln w="25400" cap="flat" cmpd="sng" algn="ctr">
            <a:solidFill>
              <a:srgbClr val="4596D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3554">
              <a:defRPr/>
            </a:pPr>
            <a:endParaRPr lang="ru-RU" sz="1799" kern="0">
              <a:solidFill>
                <a:srgbClr val="414142"/>
              </a:solidFill>
              <a:latin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2473" y="2621242"/>
            <a:ext cx="562975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3554">
              <a:defRPr/>
            </a:pPr>
            <a:r>
              <a:rPr lang="ru-RU" sz="1050" kern="0" dirty="0"/>
              <a:t>Район </a:t>
            </a:r>
          </a:p>
        </p:txBody>
      </p:sp>
      <p:pic>
        <p:nvPicPr>
          <p:cNvPr id="42" name="Picture 10" descr="http://muromteplovoz.ru/about/sheme19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87840" y="1031082"/>
            <a:ext cx="6043650" cy="2905988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2471738" y="3937069"/>
            <a:ext cx="45322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554">
              <a:defRPr/>
            </a:pPr>
            <a:r>
              <a:rPr lang="ru-RU" sz="1050" b="1" kern="0" dirty="0">
                <a:solidFill>
                  <a:sysClr val="windowText" lastClr="000000"/>
                </a:solidFill>
              </a:rPr>
              <a:t>Обоснование выбора места реализации проекта: </a:t>
            </a:r>
          </a:p>
        </p:txBody>
      </p:sp>
      <p:sp>
        <p:nvSpPr>
          <p:cNvPr id="44" name="Полилиния 43"/>
          <p:cNvSpPr/>
          <p:nvPr/>
        </p:nvSpPr>
        <p:spPr>
          <a:xfrm>
            <a:off x="3780645" y="1901829"/>
            <a:ext cx="816014" cy="561455"/>
          </a:xfrm>
          <a:custGeom>
            <a:avLst/>
            <a:gdLst>
              <a:gd name="connsiteX0" fmla="*/ 0 w 816769"/>
              <a:gd name="connsiteY0" fmla="*/ 288131 h 561975"/>
              <a:gd name="connsiteX1" fmla="*/ 30956 w 816769"/>
              <a:gd name="connsiteY1" fmla="*/ 154781 h 561975"/>
              <a:gd name="connsiteX2" fmla="*/ 280988 w 816769"/>
              <a:gd name="connsiteY2" fmla="*/ 0 h 561975"/>
              <a:gd name="connsiteX3" fmla="*/ 354806 w 816769"/>
              <a:gd name="connsiteY3" fmla="*/ 26193 h 561975"/>
              <a:gd name="connsiteX4" fmla="*/ 354806 w 816769"/>
              <a:gd name="connsiteY4" fmla="*/ 78581 h 561975"/>
              <a:gd name="connsiteX5" fmla="*/ 816769 w 816769"/>
              <a:gd name="connsiteY5" fmla="*/ 333375 h 561975"/>
              <a:gd name="connsiteX6" fmla="*/ 814388 w 816769"/>
              <a:gd name="connsiteY6" fmla="*/ 402431 h 561975"/>
              <a:gd name="connsiteX7" fmla="*/ 545306 w 816769"/>
              <a:gd name="connsiteY7" fmla="*/ 561975 h 561975"/>
              <a:gd name="connsiteX8" fmla="*/ 0 w 816769"/>
              <a:gd name="connsiteY8" fmla="*/ 288131 h 56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6769" h="561975">
                <a:moveTo>
                  <a:pt x="0" y="288131"/>
                </a:moveTo>
                <a:lnTo>
                  <a:pt x="30956" y="154781"/>
                </a:lnTo>
                <a:lnTo>
                  <a:pt x="280988" y="0"/>
                </a:lnTo>
                <a:lnTo>
                  <a:pt x="354806" y="26193"/>
                </a:lnTo>
                <a:lnTo>
                  <a:pt x="354806" y="78581"/>
                </a:lnTo>
                <a:lnTo>
                  <a:pt x="816769" y="333375"/>
                </a:lnTo>
                <a:cubicBezTo>
                  <a:pt x="815975" y="356394"/>
                  <a:pt x="815182" y="379412"/>
                  <a:pt x="814388" y="402431"/>
                </a:cubicBezTo>
                <a:lnTo>
                  <a:pt x="545306" y="561975"/>
                </a:lnTo>
                <a:lnTo>
                  <a:pt x="0" y="288131"/>
                </a:lnTo>
                <a:close/>
              </a:path>
            </a:pathLst>
          </a:custGeom>
          <a:solidFill>
            <a:srgbClr val="3E87BD">
              <a:lumMod val="75000"/>
              <a:alpha val="44000"/>
            </a:srgbClr>
          </a:solidFill>
          <a:ln w="25400" cap="flat" cmpd="sng" algn="ctr">
            <a:solidFill>
              <a:srgbClr val="414142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13554">
              <a:defRPr/>
            </a:pPr>
            <a:endParaRPr lang="ru-RU" sz="1799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71738" y="889124"/>
            <a:ext cx="1245854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3554">
              <a:defRPr/>
            </a:pPr>
            <a:r>
              <a:rPr lang="ru-RU" sz="1050" b="1" kern="0" dirty="0"/>
              <a:t>Название объекта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892270" y="227256"/>
            <a:ext cx="1704984" cy="3363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50" dirty="0">
                <a:solidFill>
                  <a:schemeClr val="tx1"/>
                </a:solidFill>
              </a:rPr>
              <a:t>Пример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85529" y="4226389"/>
            <a:ext cx="45322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554">
              <a:defRPr/>
            </a:pPr>
            <a:r>
              <a:rPr lang="ru-RU" sz="900" b="1" kern="0" dirty="0">
                <a:solidFill>
                  <a:sysClr val="windowText" lastClr="000000"/>
                </a:solidFill>
              </a:rPr>
              <a:t>……………………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400026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Дорожная карта проекта</a:t>
            </a:r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1831293"/>
            <a:ext cx="519113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2"/>
          <p:cNvSpPr>
            <a:spLocks noChangeArrowheads="1"/>
          </p:cNvSpPr>
          <p:nvPr/>
        </p:nvSpPr>
        <p:spPr bwMode="auto">
          <a:xfrm>
            <a:off x="4416425" y="2259918"/>
            <a:ext cx="930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горизонт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XIV</a:t>
            </a:r>
            <a:r>
              <a:rPr kumimoji="0" lang="ru-RU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рудник «Глубокий»</a:t>
            </a: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Прямоугольник 14"/>
          <p:cNvSpPr>
            <a:spLocks noChangeArrowheads="1"/>
          </p:cNvSpPr>
          <p:nvPr/>
        </p:nvSpPr>
        <p:spPr bwMode="auto">
          <a:xfrm>
            <a:off x="3319463" y="2298018"/>
            <a:ext cx="10271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Подъемная шахтная машина 14В, рудник 8</a:t>
            </a:r>
            <a:endParaRPr kumimoji="0" lang="ru-RU" sz="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Прямоугольник 16"/>
          <p:cNvSpPr>
            <a:spLocks noChangeArrowheads="1"/>
          </p:cNvSpPr>
          <p:nvPr/>
        </p:nvSpPr>
        <p:spPr bwMode="auto">
          <a:xfrm>
            <a:off x="5232400" y="2245630"/>
            <a:ext cx="13573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Административно- бытовой комплекс  «Уртуйское» </a:t>
            </a:r>
          </a:p>
        </p:txBody>
      </p:sp>
      <p:sp>
        <p:nvSpPr>
          <p:cNvPr id="14" name="Прямоугольник 21"/>
          <p:cNvSpPr>
            <a:spLocks noChangeArrowheads="1"/>
          </p:cNvSpPr>
          <p:nvPr/>
        </p:nvSpPr>
        <p:spPr bwMode="auto">
          <a:xfrm>
            <a:off x="1320800" y="2259918"/>
            <a:ext cx="1000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Запущен дробильный </a:t>
            </a:r>
            <a:r>
              <a:rPr kumimoji="0" lang="ru-RU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коплекс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5" name="Прямоугольник 20"/>
          <p:cNvSpPr>
            <a:spLocks noChangeArrowheads="1"/>
          </p:cNvSpPr>
          <p:nvPr/>
        </p:nvSpPr>
        <p:spPr bwMode="auto">
          <a:xfrm>
            <a:off x="6462713" y="2259918"/>
            <a:ext cx="10001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Принята РД «Канал»</a:t>
            </a:r>
          </a:p>
        </p:txBody>
      </p:sp>
      <p:pic>
        <p:nvPicPr>
          <p:cNvPr id="16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1413780"/>
            <a:ext cx="787400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23"/>
          <p:cNvSpPr>
            <a:spLocks noChangeArrowheads="1"/>
          </p:cNvSpPr>
          <p:nvPr/>
        </p:nvSpPr>
        <p:spPr bwMode="auto">
          <a:xfrm>
            <a:off x="2328863" y="2318655"/>
            <a:ext cx="7858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Проект ОПИ по БПВ</a:t>
            </a:r>
          </a:p>
        </p:txBody>
      </p:sp>
      <p:sp>
        <p:nvSpPr>
          <p:cNvPr id="18" name="Прямоугольник 24"/>
          <p:cNvSpPr>
            <a:spLocks noChangeArrowheads="1"/>
          </p:cNvSpPr>
          <p:nvPr/>
        </p:nvSpPr>
        <p:spPr bwMode="auto">
          <a:xfrm>
            <a:off x="7146925" y="2278968"/>
            <a:ext cx="10001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Продлены лицензии</a:t>
            </a:r>
          </a:p>
        </p:txBody>
      </p:sp>
      <p:pic>
        <p:nvPicPr>
          <p:cNvPr id="19" name="Рисунок 27" descr="P100037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213" y="1413780"/>
            <a:ext cx="654050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53188" y="1474105"/>
            <a:ext cx="822325" cy="5715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 rotWithShape="1">
          <a:blip r:embed="rId6"/>
          <a:srcRect l="36751" t="12044" r="35690" b="21911"/>
          <a:stretch/>
        </p:blipFill>
        <p:spPr bwMode="auto">
          <a:xfrm>
            <a:off x="7372350" y="1467755"/>
            <a:ext cx="430213" cy="5778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31" descr="IMG_0625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1447118"/>
            <a:ext cx="76517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9" descr="C:\Users\KruchinaEA\Desktop\1410118863_2d333fa4f8e8abd9a04df1190ebf9a5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725" y="1489980"/>
            <a:ext cx="67627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" descr="C:\Users\NikiforovVV\Desktop\100_4035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7077" b="-543"/>
          <a:stretch>
            <a:fillRect/>
          </a:stretch>
        </p:blipFill>
        <p:spPr bwMode="auto">
          <a:xfrm>
            <a:off x="3552825" y="1383618"/>
            <a:ext cx="550863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" name="Таблица 24"/>
          <p:cNvGraphicFramePr>
            <a:graphicFrameLocks noGrp="1"/>
          </p:cNvGraphicFramePr>
          <p:nvPr>
            <p:extLst/>
          </p:nvPr>
        </p:nvGraphicFramePr>
        <p:xfrm>
          <a:off x="203200" y="3134307"/>
          <a:ext cx="8761413" cy="10059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20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06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05975"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Проблемные 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вопросы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735" marB="457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600"/>
                        </a:spcAft>
                        <a:buNone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Технический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перенос сроков ввода объектов </a:t>
                      </a:r>
                    </a:p>
                    <a:p>
                      <a:pPr marL="0" indent="0">
                        <a:spcAft>
                          <a:spcPts val="600"/>
                        </a:spcAft>
                        <a:buNone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Отставание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на 30 дней работ по …</a:t>
                      </a:r>
                    </a:p>
                    <a:p>
                      <a:pPr marL="0" indent="0">
                        <a:spcAft>
                          <a:spcPts val="600"/>
                        </a:spcAft>
                        <a:buNone/>
                      </a:pP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Перепроектирование вспомогательных объектов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735" marB="457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5637213" y="712132"/>
            <a:ext cx="1706562" cy="3587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Пример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07636" y="2835708"/>
            <a:ext cx="8779837" cy="0"/>
          </a:xfrm>
          <a:prstGeom prst="line">
            <a:avLst/>
          </a:prstGeom>
          <a:ln w="349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168449" y="815290"/>
            <a:ext cx="3792363" cy="4349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Вехи на критическом пути проекта: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235014" y="4199322"/>
            <a:ext cx="216000" cy="21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8000" y="4168822"/>
            <a:ext cx="57453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Высокая критичность отклонений от первоначального плана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235138" y="4715185"/>
            <a:ext cx="216000" cy="216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8000" y="4707168"/>
            <a:ext cx="57453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Низкая критичность отклонений от первоначального плана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235138" y="4453838"/>
            <a:ext cx="216000" cy="2160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8000" y="4445821"/>
            <a:ext cx="57453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Умеренная критичность отклонений от первоначального плана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809" y="963500"/>
            <a:ext cx="447202" cy="139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Равнобедренный треугольник 35"/>
          <p:cNvSpPr/>
          <p:nvPr/>
        </p:nvSpPr>
        <p:spPr>
          <a:xfrm flipV="1">
            <a:off x="4730750" y="2104343"/>
            <a:ext cx="285750" cy="214312"/>
          </a:xfrm>
          <a:prstGeom prst="triangle">
            <a:avLst/>
          </a:prstGeom>
          <a:solidFill>
            <a:schemeClr val="accent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7" name="Равнобедренный треугольник 36"/>
          <p:cNvSpPr/>
          <p:nvPr/>
        </p:nvSpPr>
        <p:spPr>
          <a:xfrm flipV="1">
            <a:off x="3675063" y="2113868"/>
            <a:ext cx="285750" cy="214312"/>
          </a:xfrm>
          <a:prstGeom prst="triangle">
            <a:avLst/>
          </a:prstGeom>
          <a:solidFill>
            <a:schemeClr val="accent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" name="Равнобедренный треугольник 37"/>
          <p:cNvSpPr/>
          <p:nvPr/>
        </p:nvSpPr>
        <p:spPr>
          <a:xfrm flipV="1">
            <a:off x="5768975" y="2094818"/>
            <a:ext cx="285750" cy="214312"/>
          </a:xfrm>
          <a:prstGeom prst="triangle">
            <a:avLst/>
          </a:prstGeom>
          <a:solidFill>
            <a:schemeClr val="accent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Равнобедренный треугольник 38"/>
          <p:cNvSpPr/>
          <p:nvPr/>
        </p:nvSpPr>
        <p:spPr>
          <a:xfrm flipV="1">
            <a:off x="6819900" y="2104343"/>
            <a:ext cx="285750" cy="214312"/>
          </a:xfrm>
          <a:prstGeom prst="triangle">
            <a:avLst/>
          </a:prstGeom>
          <a:solidFill>
            <a:schemeClr val="accent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0" name="Равнобедренный треугольник 39"/>
          <p:cNvSpPr/>
          <p:nvPr/>
        </p:nvSpPr>
        <p:spPr>
          <a:xfrm flipV="1">
            <a:off x="1677988" y="2113868"/>
            <a:ext cx="285750" cy="214312"/>
          </a:xfrm>
          <a:prstGeom prst="triangle">
            <a:avLst/>
          </a:prstGeom>
          <a:solidFill>
            <a:schemeClr val="accent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" name="Равнобедренный треугольник 40"/>
          <p:cNvSpPr/>
          <p:nvPr/>
        </p:nvSpPr>
        <p:spPr>
          <a:xfrm flipV="1">
            <a:off x="2587625" y="2117043"/>
            <a:ext cx="285750" cy="214312"/>
          </a:xfrm>
          <a:prstGeom prst="triangle">
            <a:avLst/>
          </a:prstGeom>
          <a:solidFill>
            <a:schemeClr val="accent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2" name="Равнобедренный треугольник 41"/>
          <p:cNvSpPr/>
          <p:nvPr/>
        </p:nvSpPr>
        <p:spPr>
          <a:xfrm flipV="1">
            <a:off x="7451725" y="2107518"/>
            <a:ext cx="285750" cy="214312"/>
          </a:xfrm>
          <a:prstGeom prst="triangle">
            <a:avLst/>
          </a:prstGeom>
          <a:solidFill>
            <a:schemeClr val="accent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861721" y="2727630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7928069" y="1395548"/>
            <a:ext cx="0" cy="144016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Прямоугольник 69"/>
          <p:cNvSpPr/>
          <p:nvPr/>
        </p:nvSpPr>
        <p:spPr>
          <a:xfrm>
            <a:off x="5756620" y="3661713"/>
            <a:ext cx="3207994" cy="12686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Описываются проблемы, влияющие на прохождение вех, в случае несвоевременного выхода в ТПР и/или изменения бюджета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4736583" y="2734959"/>
            <a:ext cx="216000" cy="2160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5" name="Овал 74"/>
          <p:cNvSpPr/>
          <p:nvPr/>
        </p:nvSpPr>
        <p:spPr>
          <a:xfrm>
            <a:off x="3720256" y="2734959"/>
            <a:ext cx="216000" cy="21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6" name="Овал 75"/>
          <p:cNvSpPr/>
          <p:nvPr/>
        </p:nvSpPr>
        <p:spPr>
          <a:xfrm>
            <a:off x="5796222" y="2727708"/>
            <a:ext cx="216000" cy="216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36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Ключевые предпосылки и </a:t>
            </a:r>
            <a:r>
              <a:rPr lang="ru-RU" dirty="0" smtClean="0"/>
              <a:t>ограничения (по содержанию)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388" y="1268760"/>
            <a:ext cx="8785225" cy="3600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Для проектов, содержащих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мероприятия НИОКР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388" y="1697514"/>
            <a:ext cx="8785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разделе представляется следующая информация: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93576"/>
              </p:ext>
            </p:extLst>
          </p:nvPr>
        </p:nvGraphicFramePr>
        <p:xfrm>
          <a:off x="179388" y="2066846"/>
          <a:ext cx="8713094" cy="29840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68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46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114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Описываемый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подраздел</a:t>
                      </a:r>
                      <a:endParaRPr lang="ru-RU" sz="1200" b="1" i="0" u="none" strike="noStrike" dirty="0">
                        <a:solidFill>
                          <a:srgbClr val="00B0F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endParaRPr lang="ru-RU" sz="1200" b="1" i="0" u="none" strike="noStrike" dirty="0">
                        <a:solidFill>
                          <a:srgbClr val="00B0F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609">
                <a:tc gridSpan="2"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 технического решения, научных принципов, лежащих в основе решения</a:t>
                      </a:r>
                    </a:p>
                  </a:txBody>
                  <a:tcPr marL="36000" marR="36000" marT="36000" marB="36000" anchor="ctr"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24">
                <a:tc gridSpan="2"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Структура цены, обоснование цены</a:t>
                      </a:r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ru-RU" sz="1200" b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675">
                <a:tc gridSpan="2"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Перечень и описание предшествующих и предполагаемых к созданию РИД и способов их правовой охраны</a:t>
                      </a: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200" b="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675">
                <a:tc gridSpan="2"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Информация о влиянии результатов проекта на развитие организации, отрасли, РФ в области науки и промышленности, соответствие технологической стратегии</a:t>
                      </a: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200" b="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2675">
                <a:tc gridSpan="2"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Материалы, подтверждающие  опыт реализации подобных проектов, рекомендации, информация о публикациях, патентах в данной области, членстве в научном сообществе, наличие доступа к международным научно-техническим базам данных </a:t>
                      </a: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200" b="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2675">
                <a:tc gridSpan="2"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имеющейся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и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необходимой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материально-технической и экспериментальной базы, планируемой к использованию для реализации проекта </a:t>
                      </a: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200" b="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34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специфики по типу бизнеса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388" y="1268760"/>
            <a:ext cx="8785225" cy="50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Для проектов традиционного бизнеса (проекты модернизации/ совершенствования деятельности)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903363"/>
              </p:ext>
            </p:extLst>
          </p:nvPr>
        </p:nvGraphicFramePr>
        <p:xfrm>
          <a:off x="179388" y="2187724"/>
          <a:ext cx="8713094" cy="27087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68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46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114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Описываемый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подраздел</a:t>
                      </a:r>
                      <a:endParaRPr lang="ru-RU" sz="1200" b="1" i="0" u="none" strike="noStrike" dirty="0">
                        <a:solidFill>
                          <a:srgbClr val="00B0F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buFont typeface="Arial" pitchFamily="34" charset="0"/>
                        <a:buNone/>
                      </a:pPr>
                      <a:r>
                        <a:rPr lang="ru-RU" sz="12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Комментарии</a:t>
                      </a:r>
                      <a:endParaRPr lang="ru-RU" sz="1200" b="1" i="0" u="none" strike="noStrike" dirty="0">
                        <a:solidFill>
                          <a:srgbClr val="00B0F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675">
                <a:tc>
                  <a:txBody>
                    <a:bodyPr/>
                    <a:lstStyle/>
                    <a:p>
                      <a:pPr marL="0" lvl="2" indent="0"/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 производственного процесса</a:t>
                      </a:r>
                    </a:p>
                  </a:txBody>
                  <a:tcPr marL="36000" marR="36000" marT="36000" marB="3600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 деятельности (производственного процесса), которую предполагается изменить в ходе реализации проекта.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Если информация представлена при описании проекта, подраздел может быть пропущен</a:t>
                      </a:r>
                    </a:p>
                  </a:txBody>
                  <a:tcPr marL="36000" marR="36000" marT="36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154">
                <a:tc>
                  <a:txBody>
                    <a:bodyPr/>
                    <a:lstStyle/>
                    <a:p>
                      <a:pPr marL="0" marR="0" lvl="2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 предполагаемых изменений</a:t>
                      </a:r>
                    </a:p>
                  </a:txBody>
                  <a:tcPr marL="36000" marR="36000" marT="36000" marB="3600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 измененного процесса/объекта с указанием его результатов, характеристик и затраченных ресурсов.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Если информация представлена при описании проекта, подраздел может быть пропущен</a:t>
                      </a:r>
                    </a:p>
                  </a:txBody>
                  <a:tcPr marL="36000" marR="36000" marT="36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6846">
                <a:tc>
                  <a:txBody>
                    <a:bodyPr/>
                    <a:lstStyle/>
                    <a:p>
                      <a:pPr marL="0" marR="0" lvl="2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Оценка эффекта от изменения</a:t>
                      </a:r>
                    </a:p>
                  </a:txBody>
                  <a:tcPr marL="36000" marR="36000" marT="36000" marB="36000"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Изменение натуральных показателей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процесса, формирующих экономический эффект по проекту.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Если информация представлена при описании проекта, подраздел может быть пропущен</a:t>
                      </a:r>
                    </a:p>
                  </a:txBody>
                  <a:tcPr marL="36000" marR="36000" marT="36000" marB="36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9388" y="1795021"/>
            <a:ext cx="8785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разделе представляется следующая информация: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03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итульный слайд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541B8C7B-4633-2E45-B746-A05B8E1543F8}"/>
    </a:ext>
  </a:extLst>
</a:theme>
</file>

<file path=ppt/theme/theme2.xml><?xml version="1.0" encoding="utf-8"?>
<a:theme xmlns:a="http://schemas.openxmlformats.org/drawingml/2006/main" name="Перебивочный слайд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6BE6B458-93C6-814D-A81B-47849E6A55A1}"/>
    </a:ext>
  </a:extLst>
</a:theme>
</file>

<file path=ppt/theme/theme3.xml><?xml version="1.0" encoding="utf-8"?>
<a:theme xmlns:a="http://schemas.openxmlformats.org/drawingml/2006/main" name="Текст картинка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7389C019-FE70-D24D-871A-DAD941594136}"/>
    </a:ext>
  </a:extLst>
</a:theme>
</file>

<file path=ppt/theme/theme4.xml><?xml version="1.0" encoding="utf-8"?>
<a:theme xmlns:a="http://schemas.openxmlformats.org/drawingml/2006/main" name="Текст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7389C019-FE70-D24D-871A-DAD941594136}"/>
    </a:ext>
  </a:extLst>
</a:theme>
</file>

<file path=ppt/theme/theme5.xml><?xml version="1.0" encoding="utf-8"?>
<a:theme xmlns:a="http://schemas.openxmlformats.org/drawingml/2006/main" name="Диаграммы">
  <a:themeElements>
    <a:clrScheme name="тема для слайдов с диаграммами">
      <a:dk1>
        <a:srgbClr val="414042"/>
      </a:dk1>
      <a:lt1>
        <a:sysClr val="window" lastClr="FFFFFF"/>
      </a:lt1>
      <a:dk2>
        <a:srgbClr val="FFFFFF"/>
      </a:dk2>
      <a:lt2>
        <a:srgbClr val="FFFFFF"/>
      </a:lt2>
      <a:accent1>
        <a:srgbClr val="293D6D"/>
      </a:accent1>
      <a:accent2>
        <a:srgbClr val="456EA9"/>
      </a:accent2>
      <a:accent3>
        <a:srgbClr val="68B0E0"/>
      </a:accent3>
      <a:accent4>
        <a:srgbClr val="ACC44D"/>
      </a:accent4>
      <a:accent5>
        <a:srgbClr val="4C9D8D"/>
      </a:accent5>
      <a:accent6>
        <a:srgbClr val="7F7F7F"/>
      </a:accent6>
      <a:hlink>
        <a:srgbClr val="414042"/>
      </a:hlink>
      <a:folHlink>
        <a:srgbClr val="41404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7389C019-FE70-D24D-871A-DAD941594136}"/>
    </a:ext>
  </a:extLst>
</a:theme>
</file>

<file path=ppt/theme/theme6.xml><?xml version="1.0" encoding="utf-8"?>
<a:theme xmlns:a="http://schemas.openxmlformats.org/drawingml/2006/main" name="Текст диаграмма">
  <a:themeElements>
    <a:clrScheme name="тема для слайдов текст-диаграмма">
      <a:dk1>
        <a:srgbClr val="414042"/>
      </a:dk1>
      <a:lt1>
        <a:sysClr val="window" lastClr="FFFFFF"/>
      </a:lt1>
      <a:dk2>
        <a:srgbClr val="FFFFFF"/>
      </a:dk2>
      <a:lt2>
        <a:srgbClr val="FFFFFF"/>
      </a:lt2>
      <a:accent1>
        <a:srgbClr val="EBA444"/>
      </a:accent1>
      <a:accent2>
        <a:srgbClr val="F06942"/>
      </a:accent2>
      <a:accent3>
        <a:srgbClr val="AD5483"/>
      </a:accent3>
      <a:accent4>
        <a:srgbClr val="456EA9"/>
      </a:accent4>
      <a:accent5>
        <a:srgbClr val="68B0E0"/>
      </a:accent5>
      <a:accent6>
        <a:srgbClr val="259789"/>
      </a:accent6>
      <a:hlink>
        <a:srgbClr val="414042"/>
      </a:hlink>
      <a:folHlink>
        <a:srgbClr val="41404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7389C019-FE70-D24D-871A-DAD941594136}"/>
    </a:ext>
  </a:extLst>
</a:theme>
</file>

<file path=ppt/theme/theme7.xml><?xml version="1.0" encoding="utf-8"?>
<a:theme xmlns:a="http://schemas.openxmlformats.org/drawingml/2006/main" name="Заключительный слайд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00DAE905-2894-9645-87E8-4A089C61D1E7}" vid="{BB001172-481D-5B4F-A54A-4F845D4C8301}"/>
    </a:ext>
  </a:ext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56b7ef-e3ec-4f54-9b96-918cab85ac28">NHRQCZSSJHZZ-28-11333</_dlc_DocId>
    <_dlc_DocIdUrl xmlns="cc56b7ef-e3ec-4f54-9b96-918cab85ac28">
      <Url>https://ukss.rosatom.local/sites/cduid/_layouts/15/DocIdRedir.aspx?ID=NHRQCZSSJHZZ-28-11333</Url>
      <Description>NHRQCZSSJHZZ-28-11333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9D8361D8899128488300E3FCA7AEDF62" ma:contentTypeVersion="0" ma:contentTypeDescription="Создание документа." ma:contentTypeScope="" ma:versionID="8b2f59afa8e7053d76cac7b170fbccdf">
  <xsd:schema xmlns:xsd="http://www.w3.org/2001/XMLSchema" xmlns:xs="http://www.w3.org/2001/XMLSchema" xmlns:p="http://schemas.microsoft.com/office/2006/metadata/properties" xmlns:ns2="cc56b7ef-e3ec-4f54-9b96-918cab85ac28" targetNamespace="http://schemas.microsoft.com/office/2006/metadata/properties" ma:root="true" ma:fieldsID="9e570689900653adab0f49240d58b5d5" ns2:_="">
    <xsd:import namespace="cc56b7ef-e3ec-4f54-9b96-918cab85ac2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56b7ef-e3ec-4f54-9b96-918cab85ac2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4442A2-6EAF-4C94-A208-2431B0F5962E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2006/metadata/properties"/>
    <ds:schemaRef ds:uri="http://schemas.microsoft.com/office/infopath/2007/PartnerControls"/>
    <ds:schemaRef ds:uri="cc56b7ef-e3ec-4f54-9b96-918cab85ac28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08FA53A-1E2A-4A7A-BF11-5A2B8528F0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D0ADCF-F9E0-428C-9FAF-2CABCCED6E21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EA332990-38D2-444C-A8C9-F57C78EA72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56b7ef-e3ec-4f54-9b96-918cab85ac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Presentation_16x9_white_template</Template>
  <TotalTime>6836</TotalTime>
  <Words>2602</Words>
  <Application>Microsoft Office PowerPoint</Application>
  <PresentationFormat>Произвольный</PresentationFormat>
  <Paragraphs>503</Paragraphs>
  <Slides>27</Slides>
  <Notes>8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9" baseType="lpstr">
      <vt:lpstr>Arial</vt:lpstr>
      <vt:lpstr>Calibri</vt:lpstr>
      <vt:lpstr>Rosatom</vt:lpstr>
      <vt:lpstr>Rosatom Light</vt:lpstr>
      <vt:lpstr>Титульный слайд</vt:lpstr>
      <vt:lpstr>Перебивочный слайд</vt:lpstr>
      <vt:lpstr>Текст картинка</vt:lpstr>
      <vt:lpstr>Текст</vt:lpstr>
      <vt:lpstr>Диаграммы</vt:lpstr>
      <vt:lpstr>Текст диаграмма</vt:lpstr>
      <vt:lpstr>Заключительный слайд</vt:lpstr>
      <vt:lpstr>Слайд think-cell</vt:lpstr>
      <vt:lpstr>Тема презентации</vt:lpstr>
      <vt:lpstr>Резюме проекта</vt:lpstr>
      <vt:lpstr>Связь проекта со стратегией ЦФО-2, Госкорпорации</vt:lpstr>
      <vt:lpstr>Основание реализации проекта</vt:lpstr>
      <vt:lpstr>Продукт и технологии проекта</vt:lpstr>
      <vt:lpstr>Место реализации проекта</vt:lpstr>
      <vt:lpstr>Дорожная карта проекта</vt:lpstr>
      <vt:lpstr>Ключевые предпосылки и ограничения (по содержанию)</vt:lpstr>
      <vt:lpstr>Описание специфики по типу бизнеса</vt:lpstr>
      <vt:lpstr>Описание специфики по типу бизнеса</vt:lpstr>
      <vt:lpstr>Описание продукции</vt:lpstr>
      <vt:lpstr>Описание продукции</vt:lpstr>
      <vt:lpstr>Обзор целевого рынка</vt:lpstr>
      <vt:lpstr>Основные конкуренты</vt:lpstr>
      <vt:lpstr>Рыночные возможности для реализации проекта</vt:lpstr>
      <vt:lpstr>Ключевые потребители продукции</vt:lpstr>
      <vt:lpstr>Внедрение результатов проекта</vt:lpstr>
      <vt:lpstr>Бюджет проекта и источники финансирования</vt:lpstr>
      <vt:lpstr>Финансовые показатели проекта (с учетом инвест. проекта (в случае инициации) и прочих этапов реализации)</vt:lpstr>
      <vt:lpstr>Меры поддержки*</vt:lpstr>
      <vt:lpstr>Анализ рисков инвестиционного проекта</vt:lpstr>
      <vt:lpstr>Матрицы величин рисков проекта</vt:lpstr>
      <vt:lpstr>Директивный график верхнего уровня</vt:lpstr>
      <vt:lpstr>Организационная структура проекта</vt:lpstr>
      <vt:lpstr>Общие рекомендации по презентации</vt:lpstr>
      <vt:lpstr>Приложение при необходимости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Борисова Мария Александровна</cp:lastModifiedBy>
  <cp:revision>183</cp:revision>
  <cp:lastPrinted>2023-04-12T08:25:13Z</cp:lastPrinted>
  <dcterms:created xsi:type="dcterms:W3CDTF">2019-09-24T12:37:05Z</dcterms:created>
  <dcterms:modified xsi:type="dcterms:W3CDTF">2025-02-10T14:43:17Z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0x0101009D8361D8899128488300E3FCA7AEDF62</vt:lpwstr>
  </property>
  <property fmtid="{D5CDD505-2E9C-101B-9397-08002B2CF9AE}" pid="3" name="_dlc_DocIdItemGuid">
    <vt:lpwstr>f5c796f2-f186-46bf-a7d8-6413b0662a12</vt:lpwstr>
  </property>
</Properties>
</file>