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3" r:id="rId2"/>
    <p:sldMasterId id="2147483666" r:id="rId3"/>
  </p:sldMasterIdLst>
  <p:notesMasterIdLst>
    <p:notesMasterId r:id="rId33"/>
  </p:notesMasterIdLst>
  <p:handoutMasterIdLst>
    <p:handoutMasterId r:id="rId34"/>
  </p:handoutMasterIdLst>
  <p:sldIdLst>
    <p:sldId id="291" r:id="rId4"/>
    <p:sldId id="314" r:id="rId5"/>
    <p:sldId id="292" r:id="rId6"/>
    <p:sldId id="321" r:id="rId7"/>
    <p:sldId id="303" r:id="rId8"/>
    <p:sldId id="315" r:id="rId9"/>
    <p:sldId id="305" r:id="rId10"/>
    <p:sldId id="306" r:id="rId11"/>
    <p:sldId id="317" r:id="rId12"/>
    <p:sldId id="319" r:id="rId13"/>
    <p:sldId id="318" r:id="rId14"/>
    <p:sldId id="322" r:id="rId15"/>
    <p:sldId id="310" r:id="rId16"/>
    <p:sldId id="293" r:id="rId17"/>
    <p:sldId id="323" r:id="rId18"/>
    <p:sldId id="312" r:id="rId19"/>
    <p:sldId id="324" r:id="rId20"/>
    <p:sldId id="325" r:id="rId21"/>
    <p:sldId id="294" r:id="rId22"/>
    <p:sldId id="326" r:id="rId23"/>
    <p:sldId id="327" r:id="rId24"/>
    <p:sldId id="328" r:id="rId25"/>
    <p:sldId id="311" r:id="rId26"/>
    <p:sldId id="320" r:id="rId27"/>
    <p:sldId id="313" r:id="rId28"/>
    <p:sldId id="309" r:id="rId29"/>
    <p:sldId id="298" r:id="rId30"/>
    <p:sldId id="296" r:id="rId31"/>
    <p:sldId id="316" r:id="rId3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02" autoAdjust="0"/>
  </p:normalViewPr>
  <p:slideViewPr>
    <p:cSldViewPr snapToGrid="0">
      <p:cViewPr>
        <p:scale>
          <a:sx n="95" d="100"/>
          <a:sy n="95" d="100"/>
        </p:scale>
        <p:origin x="107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8F428-6D5A-415E-BE94-AB21830063C0}" type="datetimeFigureOut">
              <a:rPr lang="ru-RU" smtClean="0"/>
              <a:t>17.09.2021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C201C-8D07-47AE-ABE3-8DFC05D59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218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3A6FF-D941-4442-96FC-5FBA211BC283}" type="datetimeFigureOut">
              <a:rPr lang="ru-RU" smtClean="0"/>
              <a:t>17.09.2021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CE7B3-BDBB-428D-808A-1EB216C2B0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576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Расшифровка статьи «Материалы и комплектующие»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№ п/п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Наименование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Ед. изм.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Кол-во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Цена единицы, руб.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Сумма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руб.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Обоснование количества и качества материалов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ИТОГО: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CE7B3-BDBB-428D-808A-1EB216C2B07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23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CE7B3-BDBB-428D-808A-1EB216C2B07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2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19668" y="6085526"/>
            <a:ext cx="5353050" cy="197273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1219169" rtl="0" eaLnBrk="1" fontAlgn="auto" latinLnBrk="0" hangingPunct="1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Tx/>
              <a:buNone/>
              <a:tabLst/>
              <a:defRPr sz="934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1219169" rtl="0" eaLnBrk="1" fontAlgn="auto" latinLnBrk="0" hangingPunct="1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Место для указания источников и сносок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0915650" y="6100238"/>
            <a:ext cx="749300" cy="182563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934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934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719666" y="575201"/>
            <a:ext cx="8748184" cy="439859"/>
          </a:xfrm>
          <a:prstGeom prst="rect">
            <a:avLst/>
          </a:prstGeom>
        </p:spPr>
        <p:txBody>
          <a:bodyPr lIns="0" tIns="0" rIns="0" bIns="0"/>
          <a:lstStyle>
            <a:lvl1pPr>
              <a:defRPr sz="3066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19668" y="1966681"/>
            <a:ext cx="5353050" cy="1639201"/>
          </a:xfrm>
          <a:prstGeom prst="rect">
            <a:avLst/>
          </a:prstGeom>
        </p:spPr>
        <p:txBody>
          <a:bodyPr lIns="0" tIns="0" rIns="0" bIns="0"/>
          <a:lstStyle>
            <a:lvl1pPr marL="228594" indent="-228594">
              <a:buFont typeface="Arial" pitchFamily="34" charset="0"/>
              <a:buChar char="•"/>
              <a:defRPr lang="en-US" sz="16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6411385" y="1966681"/>
            <a:ext cx="5253567" cy="1639201"/>
          </a:xfrm>
          <a:prstGeom prst="rect">
            <a:avLst/>
          </a:prstGeom>
        </p:spPr>
        <p:txBody>
          <a:bodyPr lIns="0" tIns="0" rIns="0" bIns="0"/>
          <a:lstStyle>
            <a:lvl1pPr marL="228594" indent="-228594">
              <a:buFont typeface="Arial" pitchFamily="34" charset="0"/>
              <a:buChar char="•"/>
              <a:defRPr lang="en-US" sz="16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19668" y="3750286"/>
            <a:ext cx="5353050" cy="1639201"/>
          </a:xfrm>
          <a:prstGeom prst="rect">
            <a:avLst/>
          </a:prstGeom>
        </p:spPr>
        <p:txBody>
          <a:bodyPr lIns="0" tIns="0" rIns="0" bIns="0"/>
          <a:lstStyle>
            <a:lvl1pPr marL="228594" indent="-228594">
              <a:buFont typeface="Arial" pitchFamily="34" charset="0"/>
              <a:buChar char="•"/>
              <a:defRPr lang="en-US" sz="16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6411385" y="3750286"/>
            <a:ext cx="5253567" cy="1639201"/>
          </a:xfrm>
          <a:prstGeom prst="rect">
            <a:avLst/>
          </a:prstGeom>
        </p:spPr>
        <p:txBody>
          <a:bodyPr lIns="0" tIns="0" rIns="0" bIns="0"/>
          <a:lstStyle>
            <a:lvl1pPr marL="228594" indent="-228594">
              <a:buFont typeface="Arial" pitchFamily="34" charset="0"/>
              <a:buChar char="•"/>
              <a:defRPr lang="en-US" sz="16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43766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12192000" cy="6864096"/>
          </a:xfrm>
          <a:prstGeom prst="rect">
            <a:avLst/>
          </a:prstGeom>
        </p:spPr>
      </p:pic>
      <p:pic>
        <p:nvPicPr>
          <p:cNvPr id="5" name="Picture 2" descr="S:\Ресурсы подразделений\Коммерческий блок\8. Презентации_мероприятия\НОВЫЙ БРЕНДБУК 2020\Логотипы предприятий\АО НАУКА И ИННОВАЦИИ_горизонтальный_рус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19" y="474225"/>
            <a:ext cx="3920044" cy="115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263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3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2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600158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7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5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3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2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99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6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5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2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1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0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17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6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:\Ресурсы подразделений\Коммерческий блок\8. Презентации_мероприятия\НОВЫЙ БРЕНДБУК 2020\Логотипы предприятий\АО НАУКА И ИННОВАЦИИ_горизонтальный_рус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535" y="430084"/>
            <a:ext cx="1829356" cy="53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958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1219169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69" rtl="0" eaLnBrk="1" latinLnBrk="0" hangingPunct="1">
        <a:lnSpc>
          <a:spcPct val="90000"/>
        </a:lnSpc>
        <a:spcBef>
          <a:spcPts val="1333"/>
        </a:spcBef>
        <a:buFont typeface="Arial"/>
        <a:buChar char="•"/>
        <a:defRPr sz="3734" kern="1200">
          <a:solidFill>
            <a:schemeClr val="tx1"/>
          </a:solidFill>
          <a:latin typeface="+mn-lt"/>
          <a:ea typeface="+mn-ea"/>
          <a:cs typeface="+mn-cs"/>
        </a:defRPr>
      </a:lvl1pPr>
      <a:lvl2pPr marL="914376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1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5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0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3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98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2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67" indent="-304792" algn="l" defTabSz="1219169" rtl="0" eaLnBrk="1" latinLnBrk="0" hangingPunct="1">
        <a:lnSpc>
          <a:spcPct val="90000"/>
        </a:lnSpc>
        <a:spcBef>
          <a:spcPts val="666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4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69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2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7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1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6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89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4" algn="l" defTabSz="121916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12192000" cy="6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536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3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2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600158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7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5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3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2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99" indent="-228594" algn="l" defTabSz="9143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6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5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2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1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0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17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6" algn="l" defTabSz="9143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75267"/>
            <a:ext cx="9497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стоимости НИР/НИОКР в составе ЕОТП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046708" y="1531791"/>
            <a:ext cx="10166693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Предельная стоимость НИР/НИОКР в составе ЕОТП рассчитывается затратным методом в соответствии с приказом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Госкорпорации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от 14.12.2017 № 1/1272-П и методикой, изложенной в разделе 4 главы 3 приложения № 8 к Единому отраслевому стандарту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закупок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49325" y="2696481"/>
            <a:ext cx="8724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 затрат по статьям расходов в структуре цены с разбивкой по годам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49324" y="3135486"/>
            <a:ext cx="8561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стоимости планируемых к закупке позиций (материалы и комплектующие, специальное оборудование, расходы на привлечение сторонних организаций)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49323" y="4051331"/>
            <a:ext cx="8277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фонда оплаты труда персонала непосредственно занятого в НИР/НИОКР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учетом трудоемкости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49323" y="4697662"/>
            <a:ext cx="910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норм расчета начислений, накладных расходов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плановыми экономическими показателями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Соединительная линия уступом 4"/>
          <p:cNvCxnSpPr>
            <a:stCxn id="25" idx="1"/>
            <a:endCxn id="26" idx="1"/>
          </p:cNvCxnSpPr>
          <p:nvPr/>
        </p:nvCxnSpPr>
        <p:spPr>
          <a:xfrm rot="10800000" flipH="1" flipV="1">
            <a:off x="1046707" y="1993455"/>
            <a:ext cx="802617" cy="887691"/>
          </a:xfrm>
          <a:prstGeom prst="bentConnector3">
            <a:avLst>
              <a:gd name="adj1" fmla="val -284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>
            <a:stCxn id="25" idx="1"/>
            <a:endCxn id="31" idx="1"/>
          </p:cNvCxnSpPr>
          <p:nvPr/>
        </p:nvCxnSpPr>
        <p:spPr>
          <a:xfrm rot="10800000" flipH="1" flipV="1">
            <a:off x="1046707" y="1993455"/>
            <a:ext cx="802615" cy="2381041"/>
          </a:xfrm>
          <a:prstGeom prst="bentConnector3">
            <a:avLst>
              <a:gd name="adj1" fmla="val -284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>
            <a:stCxn id="25" idx="1"/>
            <a:endCxn id="29" idx="1"/>
          </p:cNvCxnSpPr>
          <p:nvPr/>
        </p:nvCxnSpPr>
        <p:spPr>
          <a:xfrm rot="10800000" flipH="1" flipV="1">
            <a:off x="1046708" y="1993455"/>
            <a:ext cx="802616" cy="1603695"/>
          </a:xfrm>
          <a:prstGeom prst="bentConnector3">
            <a:avLst>
              <a:gd name="adj1" fmla="val -284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оединительная линия уступом 35"/>
          <p:cNvCxnSpPr>
            <a:stCxn id="25" idx="1"/>
            <a:endCxn id="33" idx="1"/>
          </p:cNvCxnSpPr>
          <p:nvPr/>
        </p:nvCxnSpPr>
        <p:spPr>
          <a:xfrm rot="10800000" flipH="1" flipV="1">
            <a:off x="1046707" y="1993456"/>
            <a:ext cx="802615" cy="3027372"/>
          </a:xfrm>
          <a:prstGeom prst="bentConnector3">
            <a:avLst>
              <a:gd name="adj1" fmla="val -284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49322" y="5378027"/>
            <a:ext cx="910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Максимальная величина прибыли для НИР/НИОКР составляет 10% в соответствии с положениями ЕОСЗ.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Соединительная линия уступом 19"/>
          <p:cNvCxnSpPr>
            <a:stCxn id="25" idx="1"/>
            <a:endCxn id="19" idx="1"/>
          </p:cNvCxnSpPr>
          <p:nvPr/>
        </p:nvCxnSpPr>
        <p:spPr>
          <a:xfrm rot="10800000" flipH="1" flipV="1">
            <a:off x="1046708" y="1993455"/>
            <a:ext cx="802614" cy="3707737"/>
          </a:xfrm>
          <a:prstGeom prst="bentConnector3">
            <a:avLst>
              <a:gd name="adj1" fmla="val -2848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662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84" y="4841826"/>
            <a:ext cx="2800231" cy="10998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320" y="4916291"/>
            <a:ext cx="2187525" cy="11831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303" y="4869864"/>
            <a:ext cx="2194284" cy="10852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426" y="3382292"/>
            <a:ext cx="4614405" cy="12523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материалы и комплектующие и План закупок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59869"/>
              </p:ext>
            </p:extLst>
          </p:nvPr>
        </p:nvGraphicFramePr>
        <p:xfrm>
          <a:off x="442450" y="1208343"/>
          <a:ext cx="11356260" cy="19569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391">
                  <a:extLst>
                    <a:ext uri="{9D8B030D-6E8A-4147-A177-3AD203B41FA5}">
                      <a16:colId xmlns:a16="http://schemas.microsoft.com/office/drawing/2014/main" val="1955508039"/>
                    </a:ext>
                  </a:extLst>
                </a:gridCol>
                <a:gridCol w="1794750">
                  <a:extLst>
                    <a:ext uri="{9D8B030D-6E8A-4147-A177-3AD203B41FA5}">
                      <a16:colId xmlns:a16="http://schemas.microsoft.com/office/drawing/2014/main" val="655972905"/>
                    </a:ext>
                  </a:extLst>
                </a:gridCol>
                <a:gridCol w="1416908">
                  <a:extLst>
                    <a:ext uri="{9D8B030D-6E8A-4147-A177-3AD203B41FA5}">
                      <a16:colId xmlns:a16="http://schemas.microsoft.com/office/drawing/2014/main" val="1762063963"/>
                    </a:ext>
                  </a:extLst>
                </a:gridCol>
                <a:gridCol w="1416908">
                  <a:extLst>
                    <a:ext uri="{9D8B030D-6E8A-4147-A177-3AD203B41FA5}">
                      <a16:colId xmlns:a16="http://schemas.microsoft.com/office/drawing/2014/main" val="2689318055"/>
                    </a:ext>
                  </a:extLst>
                </a:gridCol>
                <a:gridCol w="703207">
                  <a:extLst>
                    <a:ext uri="{9D8B030D-6E8A-4147-A177-3AD203B41FA5}">
                      <a16:colId xmlns:a16="http://schemas.microsoft.com/office/drawing/2014/main" val="63242301"/>
                    </a:ext>
                  </a:extLst>
                </a:gridCol>
                <a:gridCol w="1154519">
                  <a:extLst>
                    <a:ext uri="{9D8B030D-6E8A-4147-A177-3AD203B41FA5}">
                      <a16:colId xmlns:a16="http://schemas.microsoft.com/office/drawing/2014/main" val="1903680901"/>
                    </a:ext>
                  </a:extLst>
                </a:gridCol>
                <a:gridCol w="1186006">
                  <a:extLst>
                    <a:ext uri="{9D8B030D-6E8A-4147-A177-3AD203B41FA5}">
                      <a16:colId xmlns:a16="http://schemas.microsoft.com/office/drawing/2014/main" val="2770958581"/>
                    </a:ext>
                  </a:extLst>
                </a:gridCol>
                <a:gridCol w="2183088">
                  <a:extLst>
                    <a:ext uri="{9D8B030D-6E8A-4147-A177-3AD203B41FA5}">
                      <a16:colId xmlns:a16="http://schemas.microsoft.com/office/drawing/2014/main" val="2714091266"/>
                    </a:ext>
                  </a:extLst>
                </a:gridCol>
                <a:gridCol w="1238483">
                  <a:extLst>
                    <a:ext uri="{9D8B030D-6E8A-4147-A177-3AD203B41FA5}">
                      <a16:colId xmlns:a16="http://schemas.microsoft.com/office/drawing/2014/main" val="477155065"/>
                    </a:ext>
                  </a:extLst>
                </a:gridCol>
              </a:tblGrid>
              <a:tr h="21104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закупок ИМ/ГИМ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78290"/>
                  </a:ext>
                </a:extLst>
              </a:tr>
              <a:tr h="6481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закупаемого оборудования/сырья/материалов и сопутствующих работ (или группы)/услуг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производства работ (подрядный/ хоз.способ)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Месяц, год поставки/выполнения работ/услуг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единицу (млн. руб.)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(с НДС, млн. руб.)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Основание закупки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стоимости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extLst>
                  <a:ext uri="{0D108BD9-81ED-4DB2-BD59-A6C34878D82A}">
                    <a16:rowId xmlns:a16="http://schemas.microsoft.com/office/drawing/2014/main" val="2491125364"/>
                  </a:ext>
                </a:extLst>
              </a:tr>
              <a:tr h="133388"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extLst>
                  <a:ext uri="{0D108BD9-81ED-4DB2-BD59-A6C34878D82A}">
                    <a16:rowId xmlns:a16="http://schemas.microsoft.com/office/drawing/2014/main" val="2856556265"/>
                  </a:ext>
                </a:extLst>
              </a:tr>
              <a:tr h="2954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extLst>
                  <a:ext uri="{0D108BD9-81ED-4DB2-BD59-A6C34878D82A}">
                    <a16:rowId xmlns:a16="http://schemas.microsoft.com/office/drawing/2014/main" val="545635741"/>
                  </a:ext>
                </a:extLst>
              </a:tr>
              <a:tr h="2954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d-10)</a:t>
                      </a:r>
                      <a:endParaRPr lang="en-US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extLst>
                  <a:ext uri="{0D108BD9-81ED-4DB2-BD59-A6C34878D82A}">
                    <a16:rowId xmlns:a16="http://schemas.microsoft.com/office/drawing/2014/main" val="1842662951"/>
                  </a:ext>
                </a:extLst>
              </a:tr>
              <a:tr h="2954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extLst>
                  <a:ext uri="{0D108BD9-81ED-4DB2-BD59-A6C34878D82A}">
                    <a16:rowId xmlns:a16="http://schemas.microsoft.com/office/drawing/2014/main" val="2659283881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345426" y="3391742"/>
            <a:ext cx="4742049" cy="12202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392696" y="1361072"/>
            <a:ext cx="1494503" cy="1804237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2618" y="1361072"/>
            <a:ext cx="2094272" cy="1804237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77148" y="4838440"/>
            <a:ext cx="2711245" cy="12202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65798" y="4788875"/>
            <a:ext cx="2867917" cy="12202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671402" y="4781599"/>
            <a:ext cx="2435942" cy="12202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421600" y="3826998"/>
            <a:ext cx="708249" cy="136666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421601" y="4059743"/>
            <a:ext cx="708249" cy="136666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421601" y="4290452"/>
            <a:ext cx="708249" cy="132390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Соединительная линия уступом 25"/>
          <p:cNvCxnSpPr>
            <a:stCxn id="23" idx="1"/>
            <a:endCxn id="20" idx="0"/>
          </p:cNvCxnSpPr>
          <p:nvPr/>
        </p:nvCxnSpPr>
        <p:spPr>
          <a:xfrm rot="10800000" flipV="1">
            <a:off x="2099758" y="3895331"/>
            <a:ext cx="1321843" cy="89354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оединительная линия уступом 27"/>
          <p:cNvCxnSpPr>
            <a:stCxn id="25" idx="3"/>
            <a:endCxn id="22" idx="0"/>
          </p:cNvCxnSpPr>
          <p:nvPr/>
        </p:nvCxnSpPr>
        <p:spPr>
          <a:xfrm>
            <a:off x="4129850" y="4356647"/>
            <a:ext cx="4759523" cy="42495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>
            <a:endCxn id="17" idx="0"/>
          </p:cNvCxnSpPr>
          <p:nvPr/>
        </p:nvCxnSpPr>
        <p:spPr>
          <a:xfrm>
            <a:off x="4129849" y="4128076"/>
            <a:ext cx="1202922" cy="7103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479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материалы и комплектующие и План закупок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507975"/>
              </p:ext>
            </p:extLst>
          </p:nvPr>
        </p:nvGraphicFramePr>
        <p:xfrm>
          <a:off x="610249" y="1003966"/>
          <a:ext cx="10972152" cy="25712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17">
                  <a:extLst>
                    <a:ext uri="{9D8B030D-6E8A-4147-A177-3AD203B41FA5}">
                      <a16:colId xmlns:a16="http://schemas.microsoft.com/office/drawing/2014/main" val="1071347006"/>
                    </a:ext>
                  </a:extLst>
                </a:gridCol>
                <a:gridCol w="1734045">
                  <a:extLst>
                    <a:ext uri="{9D8B030D-6E8A-4147-A177-3AD203B41FA5}">
                      <a16:colId xmlns:a16="http://schemas.microsoft.com/office/drawing/2014/main" val="1820876258"/>
                    </a:ext>
                  </a:extLst>
                </a:gridCol>
                <a:gridCol w="1368983">
                  <a:extLst>
                    <a:ext uri="{9D8B030D-6E8A-4147-A177-3AD203B41FA5}">
                      <a16:colId xmlns:a16="http://schemas.microsoft.com/office/drawing/2014/main" val="3006590723"/>
                    </a:ext>
                  </a:extLst>
                </a:gridCol>
                <a:gridCol w="1368983">
                  <a:extLst>
                    <a:ext uri="{9D8B030D-6E8A-4147-A177-3AD203B41FA5}">
                      <a16:colId xmlns:a16="http://schemas.microsoft.com/office/drawing/2014/main" val="503389771"/>
                    </a:ext>
                  </a:extLst>
                </a:gridCol>
                <a:gridCol w="679421">
                  <a:extLst>
                    <a:ext uri="{9D8B030D-6E8A-4147-A177-3AD203B41FA5}">
                      <a16:colId xmlns:a16="http://schemas.microsoft.com/office/drawing/2014/main" val="2305742803"/>
                    </a:ext>
                  </a:extLst>
                </a:gridCol>
                <a:gridCol w="1115468">
                  <a:extLst>
                    <a:ext uri="{9D8B030D-6E8A-4147-A177-3AD203B41FA5}">
                      <a16:colId xmlns:a16="http://schemas.microsoft.com/office/drawing/2014/main" val="1262082830"/>
                    </a:ext>
                  </a:extLst>
                </a:gridCol>
                <a:gridCol w="1145890">
                  <a:extLst>
                    <a:ext uri="{9D8B030D-6E8A-4147-A177-3AD203B41FA5}">
                      <a16:colId xmlns:a16="http://schemas.microsoft.com/office/drawing/2014/main" val="3399838321"/>
                    </a:ext>
                  </a:extLst>
                </a:gridCol>
                <a:gridCol w="2109250">
                  <a:extLst>
                    <a:ext uri="{9D8B030D-6E8A-4147-A177-3AD203B41FA5}">
                      <a16:colId xmlns:a16="http://schemas.microsoft.com/office/drawing/2014/main" val="2915666342"/>
                    </a:ext>
                  </a:extLst>
                </a:gridCol>
                <a:gridCol w="1196595">
                  <a:extLst>
                    <a:ext uri="{9D8B030D-6E8A-4147-A177-3AD203B41FA5}">
                      <a16:colId xmlns:a16="http://schemas.microsoft.com/office/drawing/2014/main" val="2244747145"/>
                    </a:ext>
                  </a:extLst>
                </a:gridCol>
              </a:tblGrid>
              <a:tr h="114476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Компонент: [Номер карточки компонента в ИС СИРИУС: 333333, «Разработка вечного двигателя»]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extLst>
                  <a:ext uri="{0D108BD9-81ED-4DB2-BD59-A6C34878D82A}">
                    <a16:rowId xmlns:a16="http://schemas.microsoft.com/office/drawing/2014/main" val="507409903"/>
                  </a:ext>
                </a:extLst>
              </a:tr>
              <a:tr h="11447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закупок ИМ/ГИМ</a:t>
                      </a:r>
                      <a:endParaRPr lang="ru-RU" sz="8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284045"/>
                  </a:ext>
                </a:extLst>
              </a:tr>
              <a:tr h="44300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закупаемого оборудования/сырья/материалов и сопутствующих работ (или группы)/услуг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производства работ (подрядный/ хоз.способ)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Месяц, год поставки/выполнения работ/услуг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единицу (млн. руб.)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(с НДС, млн. руб.)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Основание закупки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стоимости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extLst>
                  <a:ext uri="{0D108BD9-81ED-4DB2-BD59-A6C34878D82A}">
                    <a16:rowId xmlns:a16="http://schemas.microsoft.com/office/drawing/2014/main" val="3592503440"/>
                  </a:ext>
                </a:extLst>
              </a:tr>
              <a:tr h="114476"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extLst>
                  <a:ext uri="{0D108BD9-81ED-4DB2-BD59-A6C34878D82A}">
                    <a16:rowId xmlns:a16="http://schemas.microsoft.com/office/drawing/2014/main" val="1707419303"/>
                  </a:ext>
                </a:extLst>
              </a:tr>
              <a:tr h="114476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2 000,00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251822981"/>
                  </a:ext>
                </a:extLst>
              </a:tr>
              <a:tr h="114476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d-10)</a:t>
                      </a:r>
                      <a:endParaRPr lang="en-US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5 200,00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10 400,00</a:t>
                      </a:r>
                      <a:endParaRPr lang="ru-RU" sz="8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7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2383632161"/>
                  </a:ext>
                </a:extLst>
              </a:tr>
              <a:tr h="114476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7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56 000,00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168 000,00</a:t>
                      </a:r>
                      <a:endParaRPr lang="ru-RU" sz="8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766925022"/>
                  </a:ext>
                </a:extLst>
              </a:tr>
              <a:tr h="1966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8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20 000,00</a:t>
                      </a:r>
                      <a:endParaRPr lang="ru-RU" sz="8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307758690"/>
                  </a:ext>
                </a:extLst>
              </a:tr>
              <a:tr h="1966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d-100)</a:t>
                      </a:r>
                      <a:endParaRPr lang="en-US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104 000,00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71891912"/>
                  </a:ext>
                </a:extLst>
              </a:tr>
              <a:tr h="1966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560 000,00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1 680 000,00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2910473716"/>
                  </a:ext>
                </a:extLst>
              </a:tr>
              <a:tr h="1966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2 000 000,00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867398466"/>
                  </a:ext>
                </a:extLst>
              </a:tr>
              <a:tr h="1966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d-1000)</a:t>
                      </a:r>
                      <a:endParaRPr lang="en-US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520 000,00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1 040 000,00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4239077951"/>
                  </a:ext>
                </a:extLst>
              </a:tr>
              <a:tr h="1966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7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5 600 000,00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16 800 000,00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7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7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1660466469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363731"/>
              </p:ext>
            </p:extLst>
          </p:nvPr>
        </p:nvGraphicFramePr>
        <p:xfrm>
          <a:off x="1597588" y="3649285"/>
          <a:ext cx="9294744" cy="304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419">
                  <a:extLst>
                    <a:ext uri="{9D8B030D-6E8A-4147-A177-3AD203B41FA5}">
                      <a16:colId xmlns:a16="http://schemas.microsoft.com/office/drawing/2014/main" val="3239235503"/>
                    </a:ext>
                  </a:extLst>
                </a:gridCol>
                <a:gridCol w="3084292">
                  <a:extLst>
                    <a:ext uri="{9D8B030D-6E8A-4147-A177-3AD203B41FA5}">
                      <a16:colId xmlns:a16="http://schemas.microsoft.com/office/drawing/2014/main" val="3736739118"/>
                    </a:ext>
                  </a:extLst>
                </a:gridCol>
                <a:gridCol w="1311871">
                  <a:extLst>
                    <a:ext uri="{9D8B030D-6E8A-4147-A177-3AD203B41FA5}">
                      <a16:colId xmlns:a16="http://schemas.microsoft.com/office/drawing/2014/main" val="917346507"/>
                    </a:ext>
                  </a:extLst>
                </a:gridCol>
                <a:gridCol w="1242090">
                  <a:extLst>
                    <a:ext uri="{9D8B030D-6E8A-4147-A177-3AD203B41FA5}">
                      <a16:colId xmlns:a16="http://schemas.microsoft.com/office/drawing/2014/main" val="2655348117"/>
                    </a:ext>
                  </a:extLst>
                </a:gridCol>
                <a:gridCol w="1590992">
                  <a:extLst>
                    <a:ext uri="{9D8B030D-6E8A-4147-A177-3AD203B41FA5}">
                      <a16:colId xmlns:a16="http://schemas.microsoft.com/office/drawing/2014/main" val="3064725471"/>
                    </a:ext>
                  </a:extLst>
                </a:gridCol>
                <a:gridCol w="1563080">
                  <a:extLst>
                    <a:ext uri="{9D8B030D-6E8A-4147-A177-3AD203B41FA5}">
                      <a16:colId xmlns:a16="http://schemas.microsoft.com/office/drawing/2014/main" val="3735174556"/>
                    </a:ext>
                  </a:extLst>
                </a:gridCol>
              </a:tblGrid>
              <a:tr h="15795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181755"/>
                  </a:ext>
                </a:extLst>
              </a:tr>
              <a:tr h="15795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«Материалы и комплектующие»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575821"/>
                  </a:ext>
                </a:extLst>
              </a:tr>
              <a:tr h="150778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47769990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материала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 изм.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1 ед. руб., с учётом НДС 20 %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руб. с учётом НДС 20%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95442081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81938552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d-10)</a:t>
                      </a:r>
                      <a:endParaRPr lang="en-US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72470455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05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1076391"/>
                  </a:ext>
                </a:extLst>
              </a:tr>
              <a:tr h="157958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2022 год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180 400,00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97159724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1299013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d-100)</a:t>
                      </a:r>
                      <a:endParaRPr lang="en-US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15651056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1 680 000,00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42929217"/>
                  </a:ext>
                </a:extLst>
              </a:tr>
              <a:tr h="157958">
                <a:tc gridSpan="5">
                  <a:txBody>
                    <a:bodyPr/>
                    <a:lstStyle/>
                    <a:p>
                      <a:pPr algn="r" fontAlgn="b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2023 год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1 804 000,00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11698918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05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2 000 000,00</a:t>
                      </a:r>
                      <a:endParaRPr lang="ru-RU" sz="105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85398865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d-1000)</a:t>
                      </a:r>
                      <a:endParaRPr lang="en-US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9976759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5 600 000,00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16 800 000,00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26299694"/>
                  </a:ext>
                </a:extLst>
              </a:tr>
              <a:tr h="157958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2024 год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19 840 000,00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81696886"/>
                  </a:ext>
                </a:extLst>
              </a:tr>
              <a:tr h="179497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с </a:t>
                      </a:r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учетом НДС </a:t>
                      </a:r>
                      <a:r>
                        <a:rPr lang="ru-RU" sz="12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21 824 400,00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2468616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26459" y="4001729"/>
            <a:ext cx="2868560" cy="24777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0249" y="1243085"/>
            <a:ext cx="2034628" cy="2406200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ная линия уступом 8"/>
          <p:cNvCxnSpPr>
            <a:stCxn id="7" idx="1"/>
            <a:endCxn id="6" idx="1"/>
          </p:cNvCxnSpPr>
          <p:nvPr/>
        </p:nvCxnSpPr>
        <p:spPr>
          <a:xfrm rot="10800000" flipH="1" flipV="1">
            <a:off x="610249" y="2446184"/>
            <a:ext cx="916210" cy="2794409"/>
          </a:xfrm>
          <a:prstGeom prst="bentConnector3">
            <a:avLst>
              <a:gd name="adj1" fmla="val -24951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231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материалы и комплектующие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(типовые формы)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508328"/>
              </p:ext>
            </p:extLst>
          </p:nvPr>
        </p:nvGraphicFramePr>
        <p:xfrm>
          <a:off x="711424" y="813390"/>
          <a:ext cx="9294744" cy="3043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419">
                  <a:extLst>
                    <a:ext uri="{9D8B030D-6E8A-4147-A177-3AD203B41FA5}">
                      <a16:colId xmlns:a16="http://schemas.microsoft.com/office/drawing/2014/main" val="3239235503"/>
                    </a:ext>
                  </a:extLst>
                </a:gridCol>
                <a:gridCol w="3084292">
                  <a:extLst>
                    <a:ext uri="{9D8B030D-6E8A-4147-A177-3AD203B41FA5}">
                      <a16:colId xmlns:a16="http://schemas.microsoft.com/office/drawing/2014/main" val="3736739118"/>
                    </a:ext>
                  </a:extLst>
                </a:gridCol>
                <a:gridCol w="1311871">
                  <a:extLst>
                    <a:ext uri="{9D8B030D-6E8A-4147-A177-3AD203B41FA5}">
                      <a16:colId xmlns:a16="http://schemas.microsoft.com/office/drawing/2014/main" val="917346507"/>
                    </a:ext>
                  </a:extLst>
                </a:gridCol>
                <a:gridCol w="1242090">
                  <a:extLst>
                    <a:ext uri="{9D8B030D-6E8A-4147-A177-3AD203B41FA5}">
                      <a16:colId xmlns:a16="http://schemas.microsoft.com/office/drawing/2014/main" val="2655348117"/>
                    </a:ext>
                  </a:extLst>
                </a:gridCol>
                <a:gridCol w="1590992">
                  <a:extLst>
                    <a:ext uri="{9D8B030D-6E8A-4147-A177-3AD203B41FA5}">
                      <a16:colId xmlns:a16="http://schemas.microsoft.com/office/drawing/2014/main" val="3064725471"/>
                    </a:ext>
                  </a:extLst>
                </a:gridCol>
                <a:gridCol w="1563080">
                  <a:extLst>
                    <a:ext uri="{9D8B030D-6E8A-4147-A177-3AD203B41FA5}">
                      <a16:colId xmlns:a16="http://schemas.microsoft.com/office/drawing/2014/main" val="3735174556"/>
                    </a:ext>
                  </a:extLst>
                </a:gridCol>
              </a:tblGrid>
              <a:tr h="15795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181755"/>
                  </a:ext>
                </a:extLst>
              </a:tr>
              <a:tr h="15795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«Материалы и комплектующие»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575821"/>
                  </a:ext>
                </a:extLst>
              </a:tr>
              <a:tr h="150778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47769990"/>
                  </a:ext>
                </a:extLst>
              </a:tr>
              <a:tr h="3455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материала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 изм.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1 ед. руб., с учётом НДС 20 %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руб. с учётом НДС 20%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95442081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81938552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d-10)</a:t>
                      </a:r>
                      <a:endParaRPr lang="en-US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72470455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05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1076391"/>
                  </a:ext>
                </a:extLst>
              </a:tr>
              <a:tr h="157958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2022 год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180 400,00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97159724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1299013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d-100)</a:t>
                      </a:r>
                      <a:endParaRPr lang="en-US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15651056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1 680 000,00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42929217"/>
                  </a:ext>
                </a:extLst>
              </a:tr>
              <a:tr h="157958">
                <a:tc gridSpan="5">
                  <a:txBody>
                    <a:bodyPr/>
                    <a:lstStyle/>
                    <a:p>
                      <a:pPr algn="r" fontAlgn="b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2023 год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1 804 000,00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11698918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05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2 000 000,00</a:t>
                      </a:r>
                      <a:endParaRPr lang="ru-RU" sz="105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85398865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d-1000)</a:t>
                      </a:r>
                      <a:endParaRPr lang="en-US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9976759"/>
                  </a:ext>
                </a:extLst>
              </a:tr>
              <a:tr h="157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5 600 000,00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16 800 000,00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26299694"/>
                  </a:ext>
                </a:extLst>
              </a:tr>
              <a:tr h="157958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2024 год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19 840 000,00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81696886"/>
                  </a:ext>
                </a:extLst>
              </a:tr>
              <a:tr h="179497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с </a:t>
                      </a:r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учетом НДС </a:t>
                      </a:r>
                      <a:r>
                        <a:rPr lang="ru-RU" sz="12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21 824 400,00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24686164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154561" y="3996383"/>
            <a:ext cx="601049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Расшифровка статьи «Материалы 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комплектующие»*</a:t>
            </a:r>
            <a:endParaRPr lang="ru-RU" sz="1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43583" y="5925312"/>
            <a:ext cx="77565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*Типовая форма отчетности при сдаче-приемке НИР/НИОКР</a:t>
            </a:r>
            <a:endParaRPr lang="ru-RU" sz="1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29283"/>
              </p:ext>
            </p:extLst>
          </p:nvPr>
        </p:nvGraphicFramePr>
        <p:xfrm>
          <a:off x="1243583" y="4500436"/>
          <a:ext cx="9857234" cy="14248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3631">
                  <a:extLst>
                    <a:ext uri="{9D8B030D-6E8A-4147-A177-3AD203B41FA5}">
                      <a16:colId xmlns:a16="http://schemas.microsoft.com/office/drawing/2014/main" val="181268635"/>
                    </a:ext>
                  </a:extLst>
                </a:gridCol>
                <a:gridCol w="3260477">
                  <a:extLst>
                    <a:ext uri="{9D8B030D-6E8A-4147-A177-3AD203B41FA5}">
                      <a16:colId xmlns:a16="http://schemas.microsoft.com/office/drawing/2014/main" val="784494325"/>
                    </a:ext>
                  </a:extLst>
                </a:gridCol>
                <a:gridCol w="707151">
                  <a:extLst>
                    <a:ext uri="{9D8B030D-6E8A-4147-A177-3AD203B41FA5}">
                      <a16:colId xmlns:a16="http://schemas.microsoft.com/office/drawing/2014/main" val="2424487979"/>
                    </a:ext>
                  </a:extLst>
                </a:gridCol>
                <a:gridCol w="989414">
                  <a:extLst>
                    <a:ext uri="{9D8B030D-6E8A-4147-A177-3AD203B41FA5}">
                      <a16:colId xmlns:a16="http://schemas.microsoft.com/office/drawing/2014/main" val="2779305645"/>
                    </a:ext>
                  </a:extLst>
                </a:gridCol>
                <a:gridCol w="1413306">
                  <a:extLst>
                    <a:ext uri="{9D8B030D-6E8A-4147-A177-3AD203B41FA5}">
                      <a16:colId xmlns:a16="http://schemas.microsoft.com/office/drawing/2014/main" val="342487677"/>
                    </a:ext>
                  </a:extLst>
                </a:gridCol>
                <a:gridCol w="1272674">
                  <a:extLst>
                    <a:ext uri="{9D8B030D-6E8A-4147-A177-3AD203B41FA5}">
                      <a16:colId xmlns:a16="http://schemas.microsoft.com/office/drawing/2014/main" val="2140007496"/>
                    </a:ext>
                  </a:extLst>
                </a:gridCol>
                <a:gridCol w="1690581">
                  <a:extLst>
                    <a:ext uri="{9D8B030D-6E8A-4147-A177-3AD203B41FA5}">
                      <a16:colId xmlns:a16="http://schemas.microsoft.com/office/drawing/2014/main" val="897123294"/>
                    </a:ext>
                  </a:extLst>
                </a:gridCol>
              </a:tblGrid>
              <a:tr h="693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Ед. изм.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Цена единицы, 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Сумма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Обоснование количества и качества материалов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4471513"/>
                  </a:ext>
                </a:extLst>
              </a:tr>
              <a:tr h="158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6708387"/>
                  </a:ext>
                </a:extLst>
              </a:tr>
              <a:tr h="158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7693119"/>
                  </a:ext>
                </a:extLst>
              </a:tr>
              <a:tr h="158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5312047"/>
                  </a:ext>
                </a:extLst>
              </a:tr>
              <a:tr h="158400">
                <a:tc gridSpan="5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9102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238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Материалы и комплектующие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549182"/>
              </p:ext>
            </p:extLst>
          </p:nvPr>
        </p:nvGraphicFramePr>
        <p:xfrm>
          <a:off x="704021" y="951465"/>
          <a:ext cx="9294744" cy="36597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419">
                  <a:extLst>
                    <a:ext uri="{9D8B030D-6E8A-4147-A177-3AD203B41FA5}">
                      <a16:colId xmlns:a16="http://schemas.microsoft.com/office/drawing/2014/main" val="3239235503"/>
                    </a:ext>
                  </a:extLst>
                </a:gridCol>
                <a:gridCol w="3084292">
                  <a:extLst>
                    <a:ext uri="{9D8B030D-6E8A-4147-A177-3AD203B41FA5}">
                      <a16:colId xmlns:a16="http://schemas.microsoft.com/office/drawing/2014/main" val="3736739118"/>
                    </a:ext>
                  </a:extLst>
                </a:gridCol>
                <a:gridCol w="1311871">
                  <a:extLst>
                    <a:ext uri="{9D8B030D-6E8A-4147-A177-3AD203B41FA5}">
                      <a16:colId xmlns:a16="http://schemas.microsoft.com/office/drawing/2014/main" val="917346507"/>
                    </a:ext>
                  </a:extLst>
                </a:gridCol>
                <a:gridCol w="1242090">
                  <a:extLst>
                    <a:ext uri="{9D8B030D-6E8A-4147-A177-3AD203B41FA5}">
                      <a16:colId xmlns:a16="http://schemas.microsoft.com/office/drawing/2014/main" val="2655348117"/>
                    </a:ext>
                  </a:extLst>
                </a:gridCol>
                <a:gridCol w="1590992">
                  <a:extLst>
                    <a:ext uri="{9D8B030D-6E8A-4147-A177-3AD203B41FA5}">
                      <a16:colId xmlns:a16="http://schemas.microsoft.com/office/drawing/2014/main" val="3064725471"/>
                    </a:ext>
                  </a:extLst>
                </a:gridCol>
                <a:gridCol w="1563080">
                  <a:extLst>
                    <a:ext uri="{9D8B030D-6E8A-4147-A177-3AD203B41FA5}">
                      <a16:colId xmlns:a16="http://schemas.microsoft.com/office/drawing/2014/main" val="3735174556"/>
                    </a:ext>
                  </a:extLst>
                </a:gridCol>
              </a:tblGrid>
              <a:tr h="18666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181755"/>
                  </a:ext>
                </a:extLst>
              </a:tr>
              <a:tr h="18666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«Материалы и комплектующие»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5758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47769990"/>
                  </a:ext>
                </a:extLst>
              </a:tr>
              <a:tr h="3733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материала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 изм.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1 ед. руб., с учётом НДС 20 %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руб. с учётом НДС 20%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95442081"/>
                  </a:ext>
                </a:extLst>
              </a:tr>
              <a:tr h="2512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81938552"/>
                  </a:ext>
                </a:extLst>
              </a:tr>
              <a:tr h="2512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d-10)</a:t>
                      </a:r>
                      <a:endParaRPr lang="en-US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72470455"/>
                  </a:ext>
                </a:extLst>
              </a:tr>
              <a:tr h="2616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1076391"/>
                  </a:ext>
                </a:extLst>
              </a:tr>
              <a:tr h="186661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2022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180 400,00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97159724"/>
                  </a:ext>
                </a:extLst>
              </a:tr>
              <a:tr h="1866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1299013"/>
                  </a:ext>
                </a:extLst>
              </a:tr>
              <a:tr h="1866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d-100)</a:t>
                      </a:r>
                      <a:endParaRPr lang="en-US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15651056"/>
                  </a:ext>
                </a:extLst>
              </a:tr>
              <a:tr h="1866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1 680 000,00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42929217"/>
                  </a:ext>
                </a:extLst>
              </a:tr>
              <a:tr h="186661">
                <a:tc gridSpan="5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2023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1 804 000,00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11698918"/>
                  </a:ext>
                </a:extLst>
              </a:tr>
              <a:tr h="1866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2 000 000,00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85398865"/>
                  </a:ext>
                </a:extLst>
              </a:tr>
              <a:tr h="1866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d-1000)</a:t>
                      </a:r>
                      <a:endParaRPr lang="en-US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99976759"/>
                  </a:ext>
                </a:extLst>
              </a:tr>
              <a:tr h="1866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5 600 000,00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16 800 000,00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26299694"/>
                  </a:ext>
                </a:extLst>
              </a:tr>
              <a:tr h="182915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2024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19 840 000,00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81696886"/>
                  </a:ext>
                </a:extLst>
              </a:tr>
              <a:tr h="236917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6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с </a:t>
                      </a:r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учетом НДС </a:t>
                      </a:r>
                      <a:r>
                        <a:rPr lang="ru-RU" sz="16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21 824 400,00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24686164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202698"/>
              </p:ext>
            </p:extLst>
          </p:nvPr>
        </p:nvGraphicFramePr>
        <p:xfrm>
          <a:off x="1156252" y="4749304"/>
          <a:ext cx="10005391" cy="1607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0545">
                  <a:extLst>
                    <a:ext uri="{9D8B030D-6E8A-4147-A177-3AD203B41FA5}">
                      <a16:colId xmlns:a16="http://schemas.microsoft.com/office/drawing/2014/main" val="560860329"/>
                    </a:ext>
                  </a:extLst>
                </a:gridCol>
                <a:gridCol w="3821057">
                  <a:extLst>
                    <a:ext uri="{9D8B030D-6E8A-4147-A177-3AD203B41FA5}">
                      <a16:colId xmlns:a16="http://schemas.microsoft.com/office/drawing/2014/main" val="763459890"/>
                    </a:ext>
                  </a:extLst>
                </a:gridCol>
                <a:gridCol w="1396773">
                  <a:extLst>
                    <a:ext uri="{9D8B030D-6E8A-4147-A177-3AD203B41FA5}">
                      <a16:colId xmlns:a16="http://schemas.microsoft.com/office/drawing/2014/main" val="2097458606"/>
                    </a:ext>
                  </a:extLst>
                </a:gridCol>
                <a:gridCol w="1396773">
                  <a:extLst>
                    <a:ext uri="{9D8B030D-6E8A-4147-A177-3AD203B41FA5}">
                      <a16:colId xmlns:a16="http://schemas.microsoft.com/office/drawing/2014/main" val="1716160440"/>
                    </a:ext>
                  </a:extLst>
                </a:gridCol>
                <a:gridCol w="1396773">
                  <a:extLst>
                    <a:ext uri="{9D8B030D-6E8A-4147-A177-3AD203B41FA5}">
                      <a16:colId xmlns:a16="http://schemas.microsoft.com/office/drawing/2014/main" val="446132659"/>
                    </a:ext>
                  </a:extLst>
                </a:gridCol>
                <a:gridCol w="1483470">
                  <a:extLst>
                    <a:ext uri="{9D8B030D-6E8A-4147-A177-3AD203B41FA5}">
                      <a16:colId xmlns:a16="http://schemas.microsoft.com/office/drawing/2014/main" val="1525206143"/>
                    </a:ext>
                  </a:extLst>
                </a:gridCol>
              </a:tblGrid>
              <a:tr h="19812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СТРУКТУРА ЦЕНЫ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944831"/>
                  </a:ext>
                </a:extLst>
              </a:tr>
              <a:tr h="48006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«Разработка вечного двигателя»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00898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пп.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 статьи расходов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2022,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2023,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2024, руб.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ВСЕГО,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2752507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Прямые расходы в т.ч.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7918484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материалы и комплектующие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180 400,00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1 804 000,00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19 840 000,00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21 824 400,00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090858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465574" y="4369664"/>
            <a:ext cx="1533191" cy="2415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24103" y="6088157"/>
            <a:ext cx="1437540" cy="26896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Соединительная линия уступом 7"/>
          <p:cNvCxnSpPr>
            <a:stCxn id="6" idx="3"/>
            <a:endCxn id="7" idx="3"/>
          </p:cNvCxnSpPr>
          <p:nvPr/>
        </p:nvCxnSpPr>
        <p:spPr>
          <a:xfrm>
            <a:off x="9998765" y="4490447"/>
            <a:ext cx="1162878" cy="1732194"/>
          </a:xfrm>
          <a:prstGeom prst="bentConnector3">
            <a:avLst>
              <a:gd name="adj1" fmla="val 119658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706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Специальное оборудование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831427"/>
              </p:ext>
            </p:extLst>
          </p:nvPr>
        </p:nvGraphicFramePr>
        <p:xfrm>
          <a:off x="610249" y="1125076"/>
          <a:ext cx="10166556" cy="2293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9544">
                  <a:extLst>
                    <a:ext uri="{9D8B030D-6E8A-4147-A177-3AD203B41FA5}">
                      <a16:colId xmlns:a16="http://schemas.microsoft.com/office/drawing/2014/main" val="1617260777"/>
                    </a:ext>
                  </a:extLst>
                </a:gridCol>
                <a:gridCol w="3373586">
                  <a:extLst>
                    <a:ext uri="{9D8B030D-6E8A-4147-A177-3AD203B41FA5}">
                      <a16:colId xmlns:a16="http://schemas.microsoft.com/office/drawing/2014/main" val="814783816"/>
                    </a:ext>
                  </a:extLst>
                </a:gridCol>
                <a:gridCol w="1434919">
                  <a:extLst>
                    <a:ext uri="{9D8B030D-6E8A-4147-A177-3AD203B41FA5}">
                      <a16:colId xmlns:a16="http://schemas.microsoft.com/office/drawing/2014/main" val="783214249"/>
                    </a:ext>
                  </a:extLst>
                </a:gridCol>
                <a:gridCol w="1358594">
                  <a:extLst>
                    <a:ext uri="{9D8B030D-6E8A-4147-A177-3AD203B41FA5}">
                      <a16:colId xmlns:a16="http://schemas.microsoft.com/office/drawing/2014/main" val="2455557673"/>
                    </a:ext>
                  </a:extLst>
                </a:gridCol>
                <a:gridCol w="1740222">
                  <a:extLst>
                    <a:ext uri="{9D8B030D-6E8A-4147-A177-3AD203B41FA5}">
                      <a16:colId xmlns:a16="http://schemas.microsoft.com/office/drawing/2014/main" val="949749435"/>
                    </a:ext>
                  </a:extLst>
                </a:gridCol>
                <a:gridCol w="1709691">
                  <a:extLst>
                    <a:ext uri="{9D8B030D-6E8A-4147-A177-3AD203B41FA5}">
                      <a16:colId xmlns:a16="http://schemas.microsoft.com/office/drawing/2014/main" val="3567383040"/>
                    </a:ext>
                  </a:extLst>
                </a:gridCol>
              </a:tblGrid>
              <a:tr h="11959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752653"/>
                  </a:ext>
                </a:extLst>
              </a:tr>
              <a:tr h="11959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«Специальное оборудование»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167691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49170821"/>
                  </a:ext>
                </a:extLst>
              </a:tr>
              <a:tr h="2391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оборудования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 изм.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1 ед. руб., с учётом НДС 20 %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руб. с учётом НДС 20%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32290507"/>
                  </a:ext>
                </a:extLst>
              </a:tr>
              <a:tr h="1609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Прибор ХХХХ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97809364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2022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32892461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604456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2023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02049019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61698603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2024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97772496"/>
                  </a:ext>
                </a:extLst>
              </a:tr>
              <a:tr h="133391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с учетом НДС 20%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9136495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235192" y="3800478"/>
            <a:ext cx="575779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Расшифровка статьи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«Специальное оборудование»*</a:t>
            </a:r>
            <a:endParaRPr lang="ru-RU" sz="1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1327" y="5705754"/>
            <a:ext cx="77565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*Типовая форма отчетности при сдаче-приемке НИР/НИОКР</a:t>
            </a:r>
            <a:endParaRPr lang="ru-RU" sz="1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258661"/>
              </p:ext>
            </p:extLst>
          </p:nvPr>
        </p:nvGraphicFramePr>
        <p:xfrm>
          <a:off x="3001327" y="4450965"/>
          <a:ext cx="7775478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988">
                  <a:extLst>
                    <a:ext uri="{9D8B030D-6E8A-4147-A177-3AD203B41FA5}">
                      <a16:colId xmlns:a16="http://schemas.microsoft.com/office/drawing/2014/main" val="1767236103"/>
                    </a:ext>
                  </a:extLst>
                </a:gridCol>
                <a:gridCol w="1582697">
                  <a:extLst>
                    <a:ext uri="{9D8B030D-6E8A-4147-A177-3AD203B41FA5}">
                      <a16:colId xmlns:a16="http://schemas.microsoft.com/office/drawing/2014/main" val="111148160"/>
                    </a:ext>
                  </a:extLst>
                </a:gridCol>
                <a:gridCol w="1583495">
                  <a:extLst>
                    <a:ext uri="{9D8B030D-6E8A-4147-A177-3AD203B41FA5}">
                      <a16:colId xmlns:a16="http://schemas.microsoft.com/office/drawing/2014/main" val="183021134"/>
                    </a:ext>
                  </a:extLst>
                </a:gridCol>
                <a:gridCol w="1017106">
                  <a:extLst>
                    <a:ext uri="{9D8B030D-6E8A-4147-A177-3AD203B41FA5}">
                      <a16:colId xmlns:a16="http://schemas.microsoft.com/office/drawing/2014/main" val="1465972240"/>
                    </a:ext>
                  </a:extLst>
                </a:gridCol>
                <a:gridCol w="792146">
                  <a:extLst>
                    <a:ext uri="{9D8B030D-6E8A-4147-A177-3AD203B41FA5}">
                      <a16:colId xmlns:a16="http://schemas.microsoft.com/office/drawing/2014/main" val="3790875835"/>
                    </a:ext>
                  </a:extLst>
                </a:gridCol>
                <a:gridCol w="1130384">
                  <a:extLst>
                    <a:ext uri="{9D8B030D-6E8A-4147-A177-3AD203B41FA5}">
                      <a16:colId xmlns:a16="http://schemas.microsoft.com/office/drawing/2014/main" val="1019772902"/>
                    </a:ext>
                  </a:extLst>
                </a:gridCol>
                <a:gridCol w="1243662">
                  <a:extLst>
                    <a:ext uri="{9D8B030D-6E8A-4147-A177-3AD203B41FA5}">
                      <a16:colId xmlns:a16="http://schemas.microsoft.com/office/drawing/2014/main" val="21513539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№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Наименование спецоборудования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Производитель/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спецификация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Срок поставки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Цена единицы, 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Сумма, 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20883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9034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8401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…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4265987"/>
                  </a:ext>
                </a:extLst>
              </a:tr>
              <a:tr h="165735">
                <a:tc gridSpan="6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4798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424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68095" y="3910871"/>
          <a:ext cx="9748268" cy="1501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4009">
                  <a:extLst>
                    <a:ext uri="{9D8B030D-6E8A-4147-A177-3AD203B41FA5}">
                      <a16:colId xmlns:a16="http://schemas.microsoft.com/office/drawing/2014/main" val="1567305890"/>
                    </a:ext>
                  </a:extLst>
                </a:gridCol>
                <a:gridCol w="3224990">
                  <a:extLst>
                    <a:ext uri="{9D8B030D-6E8A-4147-A177-3AD203B41FA5}">
                      <a16:colId xmlns:a16="http://schemas.microsoft.com/office/drawing/2014/main" val="1828055750"/>
                    </a:ext>
                  </a:extLst>
                </a:gridCol>
                <a:gridCol w="1476376">
                  <a:extLst>
                    <a:ext uri="{9D8B030D-6E8A-4147-A177-3AD203B41FA5}">
                      <a16:colId xmlns:a16="http://schemas.microsoft.com/office/drawing/2014/main" val="841631834"/>
                    </a:ext>
                  </a:extLst>
                </a:gridCol>
                <a:gridCol w="1476376">
                  <a:extLst>
                    <a:ext uri="{9D8B030D-6E8A-4147-A177-3AD203B41FA5}">
                      <a16:colId xmlns:a16="http://schemas.microsoft.com/office/drawing/2014/main" val="731959379"/>
                    </a:ext>
                  </a:extLst>
                </a:gridCol>
                <a:gridCol w="1476376">
                  <a:extLst>
                    <a:ext uri="{9D8B030D-6E8A-4147-A177-3AD203B41FA5}">
                      <a16:colId xmlns:a16="http://schemas.microsoft.com/office/drawing/2014/main" val="1303368514"/>
                    </a:ext>
                  </a:extLst>
                </a:gridCol>
                <a:gridCol w="1560141">
                  <a:extLst>
                    <a:ext uri="{9D8B030D-6E8A-4147-A177-3AD203B41FA5}">
                      <a16:colId xmlns:a16="http://schemas.microsoft.com/office/drawing/2014/main" val="1640188319"/>
                    </a:ext>
                  </a:extLst>
                </a:gridCol>
              </a:tblGrid>
              <a:tr h="200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93"/>
                  </a:ext>
                </a:extLst>
              </a:tr>
              <a:tr h="48133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9746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Сумма ВСЕГО, руб.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90974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1.2.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специальное оборудование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400 000,00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77235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Специальное оборудование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610249" y="1125076"/>
          <a:ext cx="10166556" cy="2293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9544">
                  <a:extLst>
                    <a:ext uri="{9D8B030D-6E8A-4147-A177-3AD203B41FA5}">
                      <a16:colId xmlns:a16="http://schemas.microsoft.com/office/drawing/2014/main" val="1617260777"/>
                    </a:ext>
                  </a:extLst>
                </a:gridCol>
                <a:gridCol w="3373586">
                  <a:extLst>
                    <a:ext uri="{9D8B030D-6E8A-4147-A177-3AD203B41FA5}">
                      <a16:colId xmlns:a16="http://schemas.microsoft.com/office/drawing/2014/main" val="814783816"/>
                    </a:ext>
                  </a:extLst>
                </a:gridCol>
                <a:gridCol w="1434919">
                  <a:extLst>
                    <a:ext uri="{9D8B030D-6E8A-4147-A177-3AD203B41FA5}">
                      <a16:colId xmlns:a16="http://schemas.microsoft.com/office/drawing/2014/main" val="783214249"/>
                    </a:ext>
                  </a:extLst>
                </a:gridCol>
                <a:gridCol w="1358594">
                  <a:extLst>
                    <a:ext uri="{9D8B030D-6E8A-4147-A177-3AD203B41FA5}">
                      <a16:colId xmlns:a16="http://schemas.microsoft.com/office/drawing/2014/main" val="2455557673"/>
                    </a:ext>
                  </a:extLst>
                </a:gridCol>
                <a:gridCol w="1740222">
                  <a:extLst>
                    <a:ext uri="{9D8B030D-6E8A-4147-A177-3AD203B41FA5}">
                      <a16:colId xmlns:a16="http://schemas.microsoft.com/office/drawing/2014/main" val="949749435"/>
                    </a:ext>
                  </a:extLst>
                </a:gridCol>
                <a:gridCol w="1709691">
                  <a:extLst>
                    <a:ext uri="{9D8B030D-6E8A-4147-A177-3AD203B41FA5}">
                      <a16:colId xmlns:a16="http://schemas.microsoft.com/office/drawing/2014/main" val="3567383040"/>
                    </a:ext>
                  </a:extLst>
                </a:gridCol>
              </a:tblGrid>
              <a:tr h="11959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752653"/>
                  </a:ext>
                </a:extLst>
              </a:tr>
              <a:tr h="11959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«Специальное оборудование»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167691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49170821"/>
                  </a:ext>
                </a:extLst>
              </a:tr>
              <a:tr h="2391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оборудования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 изм.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1 ед. руб., с учётом НДС 20 %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руб. с учётом НДС 20%</a:t>
                      </a:r>
                      <a:endParaRPr lang="ru-RU" sz="12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32290507"/>
                  </a:ext>
                </a:extLst>
              </a:tr>
              <a:tr h="1609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Прибор ХХХХ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97809364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2022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32892461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604456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2023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02049019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61698603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2024 год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97772496"/>
                  </a:ext>
                </a:extLst>
              </a:tr>
              <a:tr h="133391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с учетом НДС 20%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913649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144000" y="3177131"/>
            <a:ext cx="1533191" cy="2415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078823" y="5154827"/>
            <a:ext cx="1437540" cy="26896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оединительная линия уступом 8"/>
          <p:cNvCxnSpPr>
            <a:stCxn id="6" idx="3"/>
            <a:endCxn id="7" idx="3"/>
          </p:cNvCxnSpPr>
          <p:nvPr/>
        </p:nvCxnSpPr>
        <p:spPr>
          <a:xfrm flipH="1">
            <a:off x="10516363" y="3297914"/>
            <a:ext cx="160828" cy="1991397"/>
          </a:xfrm>
          <a:prstGeom prst="bentConnector3">
            <a:avLst>
              <a:gd name="adj1" fmla="val -142139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890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Специальное оборудование и План закупок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989431"/>
              </p:ext>
            </p:extLst>
          </p:nvPr>
        </p:nvGraphicFramePr>
        <p:xfrm>
          <a:off x="808703" y="3352340"/>
          <a:ext cx="10515600" cy="17640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967">
                  <a:extLst>
                    <a:ext uri="{9D8B030D-6E8A-4147-A177-3AD203B41FA5}">
                      <a16:colId xmlns:a16="http://schemas.microsoft.com/office/drawing/2014/main" val="1772536732"/>
                    </a:ext>
                  </a:extLst>
                </a:gridCol>
                <a:gridCol w="1661892">
                  <a:extLst>
                    <a:ext uri="{9D8B030D-6E8A-4147-A177-3AD203B41FA5}">
                      <a16:colId xmlns:a16="http://schemas.microsoft.com/office/drawing/2014/main" val="3154744236"/>
                    </a:ext>
                  </a:extLst>
                </a:gridCol>
                <a:gridCol w="1312020">
                  <a:extLst>
                    <a:ext uri="{9D8B030D-6E8A-4147-A177-3AD203B41FA5}">
                      <a16:colId xmlns:a16="http://schemas.microsoft.com/office/drawing/2014/main" val="3326998768"/>
                    </a:ext>
                  </a:extLst>
                </a:gridCol>
                <a:gridCol w="1312020">
                  <a:extLst>
                    <a:ext uri="{9D8B030D-6E8A-4147-A177-3AD203B41FA5}">
                      <a16:colId xmlns:a16="http://schemas.microsoft.com/office/drawing/2014/main" val="1067236759"/>
                    </a:ext>
                  </a:extLst>
                </a:gridCol>
                <a:gridCol w="651151">
                  <a:extLst>
                    <a:ext uri="{9D8B030D-6E8A-4147-A177-3AD203B41FA5}">
                      <a16:colId xmlns:a16="http://schemas.microsoft.com/office/drawing/2014/main" val="3635465748"/>
                    </a:ext>
                  </a:extLst>
                </a:gridCol>
                <a:gridCol w="1069054">
                  <a:extLst>
                    <a:ext uri="{9D8B030D-6E8A-4147-A177-3AD203B41FA5}">
                      <a16:colId xmlns:a16="http://schemas.microsoft.com/office/drawing/2014/main" val="2031503611"/>
                    </a:ext>
                  </a:extLst>
                </a:gridCol>
                <a:gridCol w="1098210">
                  <a:extLst>
                    <a:ext uri="{9D8B030D-6E8A-4147-A177-3AD203B41FA5}">
                      <a16:colId xmlns:a16="http://schemas.microsoft.com/office/drawing/2014/main" val="3602594431"/>
                    </a:ext>
                  </a:extLst>
                </a:gridCol>
                <a:gridCol w="2021483">
                  <a:extLst>
                    <a:ext uri="{9D8B030D-6E8A-4147-A177-3AD203B41FA5}">
                      <a16:colId xmlns:a16="http://schemas.microsoft.com/office/drawing/2014/main" val="3533373975"/>
                    </a:ext>
                  </a:extLst>
                </a:gridCol>
                <a:gridCol w="1146803">
                  <a:extLst>
                    <a:ext uri="{9D8B030D-6E8A-4147-A177-3AD203B41FA5}">
                      <a16:colId xmlns:a16="http://schemas.microsoft.com/office/drawing/2014/main" val="248937595"/>
                    </a:ext>
                  </a:extLst>
                </a:gridCol>
              </a:tblGrid>
              <a:tr h="262404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Компонент: [Номер карточки компонента в ИС СИРИУС: 333333, «Разработка вечного двигателя»]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extLst>
                  <a:ext uri="{0D108BD9-81ED-4DB2-BD59-A6C34878D82A}">
                    <a16:rowId xmlns:a16="http://schemas.microsoft.com/office/drawing/2014/main" val="1783073258"/>
                  </a:ext>
                </a:extLst>
              </a:tr>
              <a:tr h="262404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закупок ИМ/ГИМ</a:t>
                      </a:r>
                      <a:endParaRPr lang="ru-RU" sz="10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275256"/>
                  </a:ext>
                </a:extLst>
              </a:tr>
              <a:tr h="60644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закупаемого оборудования/сырья/материалов и сопутствующих работ (или группы)/услуг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производства работ (подрядный/ хоз.способ)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Месяц, год поставки/выполнения работ/услуг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единицу (млн. руб.)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(с НДС, млн. руб.)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Основание закупки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стоимости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extLst>
                  <a:ext uri="{0D108BD9-81ED-4DB2-BD59-A6C34878D82A}">
                    <a16:rowId xmlns:a16="http://schemas.microsoft.com/office/drawing/2014/main" val="2279911685"/>
                  </a:ext>
                </a:extLst>
              </a:tr>
              <a:tr h="151611"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extLst>
                  <a:ext uri="{0D108BD9-81ED-4DB2-BD59-A6C34878D82A}">
                    <a16:rowId xmlns:a16="http://schemas.microsoft.com/office/drawing/2014/main" val="1729772690"/>
                  </a:ext>
                </a:extLst>
              </a:tr>
              <a:tr h="367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Прибор ХХХХ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п.2, п.6, п.10 Технического задания - экспериментальные исследования 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extLst>
                  <a:ext uri="{0D108BD9-81ED-4DB2-BD59-A6C34878D82A}">
                    <a16:rowId xmlns:a16="http://schemas.microsoft.com/office/drawing/2014/main" val="300137826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261991"/>
              </p:ext>
            </p:extLst>
          </p:nvPr>
        </p:nvGraphicFramePr>
        <p:xfrm>
          <a:off x="610249" y="1125076"/>
          <a:ext cx="10166556" cy="2103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9544">
                  <a:extLst>
                    <a:ext uri="{9D8B030D-6E8A-4147-A177-3AD203B41FA5}">
                      <a16:colId xmlns:a16="http://schemas.microsoft.com/office/drawing/2014/main" val="1617260777"/>
                    </a:ext>
                  </a:extLst>
                </a:gridCol>
                <a:gridCol w="3373586">
                  <a:extLst>
                    <a:ext uri="{9D8B030D-6E8A-4147-A177-3AD203B41FA5}">
                      <a16:colId xmlns:a16="http://schemas.microsoft.com/office/drawing/2014/main" val="814783816"/>
                    </a:ext>
                  </a:extLst>
                </a:gridCol>
                <a:gridCol w="1434919">
                  <a:extLst>
                    <a:ext uri="{9D8B030D-6E8A-4147-A177-3AD203B41FA5}">
                      <a16:colId xmlns:a16="http://schemas.microsoft.com/office/drawing/2014/main" val="783214249"/>
                    </a:ext>
                  </a:extLst>
                </a:gridCol>
                <a:gridCol w="1358594">
                  <a:extLst>
                    <a:ext uri="{9D8B030D-6E8A-4147-A177-3AD203B41FA5}">
                      <a16:colId xmlns:a16="http://schemas.microsoft.com/office/drawing/2014/main" val="2455557673"/>
                    </a:ext>
                  </a:extLst>
                </a:gridCol>
                <a:gridCol w="1740222">
                  <a:extLst>
                    <a:ext uri="{9D8B030D-6E8A-4147-A177-3AD203B41FA5}">
                      <a16:colId xmlns:a16="http://schemas.microsoft.com/office/drawing/2014/main" val="949749435"/>
                    </a:ext>
                  </a:extLst>
                </a:gridCol>
                <a:gridCol w="1709691">
                  <a:extLst>
                    <a:ext uri="{9D8B030D-6E8A-4147-A177-3AD203B41FA5}">
                      <a16:colId xmlns:a16="http://schemas.microsoft.com/office/drawing/2014/main" val="3567383040"/>
                    </a:ext>
                  </a:extLst>
                </a:gridCol>
              </a:tblGrid>
              <a:tr h="11959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752653"/>
                  </a:ext>
                </a:extLst>
              </a:tr>
              <a:tr h="119592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«Специальное оборудование»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167691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49170821"/>
                  </a:ext>
                </a:extLst>
              </a:tr>
              <a:tr h="2391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1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оборудования</a:t>
                      </a:r>
                      <a:endParaRPr lang="ru-RU" sz="11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  <a:endParaRPr lang="ru-RU" sz="11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 изм.</a:t>
                      </a:r>
                      <a:endParaRPr lang="ru-RU" sz="11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1 ед. руб., с учётом НДС 20 %</a:t>
                      </a:r>
                      <a:endParaRPr lang="ru-RU" sz="11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руб. с учётом НДС 20%</a:t>
                      </a:r>
                      <a:endParaRPr lang="ru-RU" sz="11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32290507"/>
                  </a:ext>
                </a:extLst>
              </a:tr>
              <a:tr h="1609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Прибор ХХХХ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</a:t>
                      </a:r>
                      <a:endParaRPr lang="ru-RU" sz="11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97809364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2022 год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32892461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604456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b"/>
                      <a:r>
                        <a:rPr lang="ru-RU" sz="11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2023 год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02049019"/>
                  </a:ext>
                </a:extLst>
              </a:tr>
              <a:tr h="119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61698603"/>
                  </a:ext>
                </a:extLst>
              </a:tr>
              <a:tr h="119592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2024 год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97772496"/>
                  </a:ext>
                </a:extLst>
              </a:tr>
              <a:tr h="133391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с учетом НДС 20%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913649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0248" y="3893574"/>
            <a:ext cx="2113287" cy="134691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0248" y="1592825"/>
            <a:ext cx="2683557" cy="589935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оединительная линия уступом 9"/>
          <p:cNvCxnSpPr>
            <a:stCxn id="8" idx="1"/>
            <a:endCxn id="7" idx="1"/>
          </p:cNvCxnSpPr>
          <p:nvPr/>
        </p:nvCxnSpPr>
        <p:spPr>
          <a:xfrm rot="10800000" flipV="1">
            <a:off x="610248" y="1887793"/>
            <a:ext cx="12700" cy="2679240"/>
          </a:xfrm>
          <a:prstGeom prst="bentConnector3">
            <a:avLst>
              <a:gd name="adj1" fmla="val 180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962" y="5484865"/>
            <a:ext cx="4614405" cy="125236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496962" y="5494315"/>
            <a:ext cx="4742049" cy="122026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73136" y="5929571"/>
            <a:ext cx="708249" cy="136666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8012" y="5436041"/>
            <a:ext cx="2225317" cy="1391865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958012" y="5436041"/>
            <a:ext cx="2313807" cy="127853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Соединительная линия уступом 20"/>
          <p:cNvCxnSpPr>
            <a:stCxn id="13" idx="3"/>
            <a:endCxn id="19" idx="1"/>
          </p:cNvCxnSpPr>
          <p:nvPr/>
        </p:nvCxnSpPr>
        <p:spPr>
          <a:xfrm>
            <a:off x="2281385" y="5997904"/>
            <a:ext cx="4676627" cy="774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801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703991" y="5992019"/>
            <a:ext cx="10675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 В командировочные расходы входят только командировки, связанные с непосредственным выполнение работ, и командируются только работники, учтенные в ФОТ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командировки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285137" y="1096820"/>
          <a:ext cx="11700386" cy="3037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8652">
                  <a:extLst>
                    <a:ext uri="{9D8B030D-6E8A-4147-A177-3AD203B41FA5}">
                      <a16:colId xmlns:a16="http://schemas.microsoft.com/office/drawing/2014/main" val="1957369173"/>
                    </a:ext>
                  </a:extLst>
                </a:gridCol>
                <a:gridCol w="2042550">
                  <a:extLst>
                    <a:ext uri="{9D8B030D-6E8A-4147-A177-3AD203B41FA5}">
                      <a16:colId xmlns:a16="http://schemas.microsoft.com/office/drawing/2014/main" val="3863442795"/>
                    </a:ext>
                  </a:extLst>
                </a:gridCol>
                <a:gridCol w="732012">
                  <a:extLst>
                    <a:ext uri="{9D8B030D-6E8A-4147-A177-3AD203B41FA5}">
                      <a16:colId xmlns:a16="http://schemas.microsoft.com/office/drawing/2014/main" val="973901863"/>
                    </a:ext>
                  </a:extLst>
                </a:gridCol>
                <a:gridCol w="991759">
                  <a:extLst>
                    <a:ext uri="{9D8B030D-6E8A-4147-A177-3AD203B41FA5}">
                      <a16:colId xmlns:a16="http://schemas.microsoft.com/office/drawing/2014/main" val="1985249831"/>
                    </a:ext>
                  </a:extLst>
                </a:gridCol>
                <a:gridCol w="979951">
                  <a:extLst>
                    <a:ext uri="{9D8B030D-6E8A-4147-A177-3AD203B41FA5}">
                      <a16:colId xmlns:a16="http://schemas.microsoft.com/office/drawing/2014/main" val="1172524227"/>
                    </a:ext>
                  </a:extLst>
                </a:gridCol>
                <a:gridCol w="1369571">
                  <a:extLst>
                    <a:ext uri="{9D8B030D-6E8A-4147-A177-3AD203B41FA5}">
                      <a16:colId xmlns:a16="http://schemas.microsoft.com/office/drawing/2014/main" val="2598672084"/>
                    </a:ext>
                  </a:extLst>
                </a:gridCol>
                <a:gridCol w="947349">
                  <a:extLst>
                    <a:ext uri="{9D8B030D-6E8A-4147-A177-3AD203B41FA5}">
                      <a16:colId xmlns:a16="http://schemas.microsoft.com/office/drawing/2014/main" val="513616358"/>
                    </a:ext>
                  </a:extLst>
                </a:gridCol>
                <a:gridCol w="681967">
                  <a:extLst>
                    <a:ext uri="{9D8B030D-6E8A-4147-A177-3AD203B41FA5}">
                      <a16:colId xmlns:a16="http://schemas.microsoft.com/office/drawing/2014/main" val="2269791128"/>
                    </a:ext>
                  </a:extLst>
                </a:gridCol>
                <a:gridCol w="767433">
                  <a:extLst>
                    <a:ext uri="{9D8B030D-6E8A-4147-A177-3AD203B41FA5}">
                      <a16:colId xmlns:a16="http://schemas.microsoft.com/office/drawing/2014/main" val="3465695592"/>
                    </a:ext>
                  </a:extLst>
                </a:gridCol>
                <a:gridCol w="616306">
                  <a:extLst>
                    <a:ext uri="{9D8B030D-6E8A-4147-A177-3AD203B41FA5}">
                      <a16:colId xmlns:a16="http://schemas.microsoft.com/office/drawing/2014/main" val="2734918185"/>
                    </a:ext>
                  </a:extLst>
                </a:gridCol>
                <a:gridCol w="775816">
                  <a:extLst>
                    <a:ext uri="{9D8B030D-6E8A-4147-A177-3AD203B41FA5}">
                      <a16:colId xmlns:a16="http://schemas.microsoft.com/office/drawing/2014/main" val="3771962460"/>
                    </a:ext>
                  </a:extLst>
                </a:gridCol>
                <a:gridCol w="508748">
                  <a:extLst>
                    <a:ext uri="{9D8B030D-6E8A-4147-A177-3AD203B41FA5}">
                      <a16:colId xmlns:a16="http://schemas.microsoft.com/office/drawing/2014/main" val="3647078670"/>
                    </a:ext>
                  </a:extLst>
                </a:gridCol>
                <a:gridCol w="838272">
                  <a:extLst>
                    <a:ext uri="{9D8B030D-6E8A-4147-A177-3AD203B41FA5}">
                      <a16:colId xmlns:a16="http://schemas.microsoft.com/office/drawing/2014/main" val="3491980858"/>
                    </a:ext>
                  </a:extLst>
                </a:gridCol>
              </a:tblGrid>
              <a:tr h="173426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28634"/>
                  </a:ext>
                </a:extLst>
              </a:tr>
              <a:tr h="173426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«Командировочные расходы»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317649"/>
                  </a:ext>
                </a:extLst>
              </a:tr>
              <a:tr h="1734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№№ п/п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города, страны, куда командируются работники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человек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командировок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суток нахождения в командировке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Норма оплаты (руб.)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(руб.)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Организационный взнос (руб.)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(руб.)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482552075"/>
                  </a:ext>
                </a:extLst>
              </a:tr>
              <a:tr h="667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Суточных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Квартирных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проезд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Суточных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Квартирных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проезд</a:t>
                      </a:r>
                      <a:endParaRPr lang="ru-RU" sz="105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078821"/>
                  </a:ext>
                </a:extLst>
              </a:tr>
              <a:tr h="1734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3431488002"/>
                  </a:ext>
                </a:extLst>
              </a:tr>
              <a:tr h="317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Екатеринбург, Россия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74525436"/>
                  </a:ext>
                </a:extLst>
              </a:tr>
              <a:tr h="173426">
                <a:tc gridSpan="12">
                  <a:txBody>
                    <a:bodyPr/>
                    <a:lstStyle/>
                    <a:p>
                      <a:pPr algn="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 2022 г.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771338686"/>
                  </a:ext>
                </a:extLst>
              </a:tr>
              <a:tr h="317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Екатеринбург, Россия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026110032"/>
                  </a:ext>
                </a:extLst>
              </a:tr>
              <a:tr h="173426">
                <a:tc gridSpan="12">
                  <a:txBody>
                    <a:bodyPr/>
                    <a:lstStyle/>
                    <a:p>
                      <a:pPr algn="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 2023 г.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396109220"/>
                  </a:ext>
                </a:extLst>
              </a:tr>
              <a:tr h="317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Екатеринбург, Россия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30 000,00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05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854000811"/>
                  </a:ext>
                </a:extLst>
              </a:tr>
              <a:tr h="179702">
                <a:tc gridSpan="12">
                  <a:txBody>
                    <a:bodyPr/>
                    <a:lstStyle/>
                    <a:p>
                      <a:pPr algn="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 2024 г.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05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03649494"/>
                  </a:ext>
                </a:extLst>
              </a:tr>
              <a:tr h="196645">
                <a:tc gridSpan="12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по теме за 2022-2024 гг.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156 600,00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58933452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703991" y="4262165"/>
          <a:ext cx="9784078" cy="1577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9252">
                  <a:extLst>
                    <a:ext uri="{9D8B030D-6E8A-4147-A177-3AD203B41FA5}">
                      <a16:colId xmlns:a16="http://schemas.microsoft.com/office/drawing/2014/main" val="3362892509"/>
                    </a:ext>
                  </a:extLst>
                </a:gridCol>
                <a:gridCol w="3736538">
                  <a:extLst>
                    <a:ext uri="{9D8B030D-6E8A-4147-A177-3AD203B41FA5}">
                      <a16:colId xmlns:a16="http://schemas.microsoft.com/office/drawing/2014/main" val="1454767176"/>
                    </a:ext>
                  </a:extLst>
                </a:gridCol>
                <a:gridCol w="1365877">
                  <a:extLst>
                    <a:ext uri="{9D8B030D-6E8A-4147-A177-3AD203B41FA5}">
                      <a16:colId xmlns:a16="http://schemas.microsoft.com/office/drawing/2014/main" val="4032278647"/>
                    </a:ext>
                  </a:extLst>
                </a:gridCol>
                <a:gridCol w="1365877">
                  <a:extLst>
                    <a:ext uri="{9D8B030D-6E8A-4147-A177-3AD203B41FA5}">
                      <a16:colId xmlns:a16="http://schemas.microsoft.com/office/drawing/2014/main" val="1205684120"/>
                    </a:ext>
                  </a:extLst>
                </a:gridCol>
                <a:gridCol w="1365877">
                  <a:extLst>
                    <a:ext uri="{9D8B030D-6E8A-4147-A177-3AD203B41FA5}">
                      <a16:colId xmlns:a16="http://schemas.microsoft.com/office/drawing/2014/main" val="1247914707"/>
                    </a:ext>
                  </a:extLst>
                </a:gridCol>
                <a:gridCol w="1450657">
                  <a:extLst>
                    <a:ext uri="{9D8B030D-6E8A-4147-A177-3AD203B41FA5}">
                      <a16:colId xmlns:a16="http://schemas.microsoft.com/office/drawing/2014/main" val="2337622402"/>
                    </a:ext>
                  </a:extLst>
                </a:gridCol>
              </a:tblGrid>
              <a:tr h="19812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СТРУКТУРА ЦЕНЫ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549179"/>
                  </a:ext>
                </a:extLst>
              </a:tr>
              <a:tr h="48006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«Разработка вечного двигателя»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8251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пп.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 статьи расходов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2022,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2023,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2024,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ВСЕГО,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6408842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Возмещаемые расходы, в т.ч.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1005409"/>
                  </a:ext>
                </a:extLst>
              </a:tr>
              <a:tr h="1873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Командировочные расходы и т.п.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52 200,00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156 600,00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489478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017760" y="3940357"/>
            <a:ext cx="1967763" cy="2332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050529" y="5597983"/>
            <a:ext cx="1437540" cy="26896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Соединительная линия уступом 10"/>
          <p:cNvCxnSpPr>
            <a:stCxn id="6" idx="2"/>
            <a:endCxn id="7" idx="3"/>
          </p:cNvCxnSpPr>
          <p:nvPr/>
        </p:nvCxnSpPr>
        <p:spPr>
          <a:xfrm rot="5400000">
            <a:off x="9965416" y="4696240"/>
            <a:ext cx="1558881" cy="513573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423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Амортизационные отчисления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852966"/>
              </p:ext>
            </p:extLst>
          </p:nvPr>
        </p:nvGraphicFramePr>
        <p:xfrm>
          <a:off x="610249" y="1536986"/>
          <a:ext cx="10469880" cy="2208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8018">
                  <a:extLst>
                    <a:ext uri="{9D8B030D-6E8A-4147-A177-3AD203B41FA5}">
                      <a16:colId xmlns:a16="http://schemas.microsoft.com/office/drawing/2014/main" val="2615072944"/>
                    </a:ext>
                  </a:extLst>
                </a:gridCol>
                <a:gridCol w="2010764">
                  <a:extLst>
                    <a:ext uri="{9D8B030D-6E8A-4147-A177-3AD203B41FA5}">
                      <a16:colId xmlns:a16="http://schemas.microsoft.com/office/drawing/2014/main" val="3059040511"/>
                    </a:ext>
                  </a:extLst>
                </a:gridCol>
                <a:gridCol w="1741486">
                  <a:extLst>
                    <a:ext uri="{9D8B030D-6E8A-4147-A177-3AD203B41FA5}">
                      <a16:colId xmlns:a16="http://schemas.microsoft.com/office/drawing/2014/main" val="1371658158"/>
                    </a:ext>
                  </a:extLst>
                </a:gridCol>
                <a:gridCol w="1648782">
                  <a:extLst>
                    <a:ext uri="{9D8B030D-6E8A-4147-A177-3AD203B41FA5}">
                      <a16:colId xmlns:a16="http://schemas.microsoft.com/office/drawing/2014/main" val="1320032599"/>
                    </a:ext>
                  </a:extLst>
                </a:gridCol>
                <a:gridCol w="1811012">
                  <a:extLst>
                    <a:ext uri="{9D8B030D-6E8A-4147-A177-3AD203B41FA5}">
                      <a16:colId xmlns:a16="http://schemas.microsoft.com/office/drawing/2014/main" val="3520011247"/>
                    </a:ext>
                  </a:extLst>
                </a:gridCol>
                <a:gridCol w="769211">
                  <a:extLst>
                    <a:ext uri="{9D8B030D-6E8A-4147-A177-3AD203B41FA5}">
                      <a16:colId xmlns:a16="http://schemas.microsoft.com/office/drawing/2014/main" val="146410735"/>
                    </a:ext>
                  </a:extLst>
                </a:gridCol>
                <a:gridCol w="1870607">
                  <a:extLst>
                    <a:ext uri="{9D8B030D-6E8A-4147-A177-3AD203B41FA5}">
                      <a16:colId xmlns:a16="http://schemas.microsoft.com/office/drawing/2014/main" val="26766592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№ п</a:t>
                      </a:r>
                      <a:r>
                        <a:rPr lang="en-US" sz="1400">
                          <a:effectLst/>
                        </a:rPr>
                        <a:t>/</a:t>
                      </a:r>
                      <a:r>
                        <a:rPr lang="ru-RU" sz="1400">
                          <a:effectLst/>
                        </a:rPr>
                        <a:t>п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оборудования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Применение для выполнения НИОКР по …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Балансовая стоимость, руб.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Стоимость амортизации в месяц, руб.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Время использован, месяцев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Стоимость амортизации, руб.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35277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02464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6371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…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9492747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ИТОГО: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6443496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5038" y="3997979"/>
            <a:ext cx="10020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Статья «Амортизационные отчисления» включает в себя суммы амортизации по конкретным объектам основных средств Исполнителя, которые задействованы и необходимы для выполнения работ по договору.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835037" y="4692198"/>
            <a:ext cx="10020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Амортизационные отчисления по данным объектам основных средств не должны включаться в расчет накладных расходов.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835037" y="5420125"/>
            <a:ext cx="10020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Расходы по статье затрат «Амортизационные отчисления» отражаются с приложением технического обоснования использования объектов основных средств (с указанием ссылок на виды работ, в техническом задании).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68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0487" y="1152132"/>
            <a:ext cx="10450286" cy="5160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4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Статья затрат «Прочие прямые расходы»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indent="540385" algn="just">
              <a:spcBef>
                <a:spcPts val="400"/>
              </a:spcBef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 прочим прямым расходам относятся затраты, непосредственно связанные с выполнением работ по договору, если необходимость этих затрат обоснована, в том числе:</a:t>
            </a:r>
            <a:endParaRPr lang="ru-RU" sz="1400" dirty="0">
              <a:solidFill>
                <a:schemeClr val="accent1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командировочные расходы (расшифровка предоставляется отдельно);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затраты на изучение и подготовку специальной (научно-технической) информации;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оплата научно-технических экспертиз;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расходы за пользование платными патентными и другими информационными ресурсами;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расходы на испытания, в том числе по оценке качества закупаемых материалов и комплектующих (сырья, полуфабрикатов, готовых изделий), предназначенных для изготовления моделей, макетов, экспериментальных и опытных образцов, а также для использования в качестве объекта исследований;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расходы на проведение исследований (временная аренда) на уникальном оборудовании, например, в центрах коллективного пользования научным оборудованием и т. п. затраты;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выплаты авторского вознаграждения за создание РИД, которые предусмотрены условиями договора;</a:t>
            </a:r>
            <a:endParaRPr lang="ru-RU" sz="16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прочие прямые затраты необходимые для выполнения работы.</a:t>
            </a:r>
            <a:endParaRPr lang="ru-RU" sz="1600" dirty="0">
              <a:solidFill>
                <a:schemeClr val="accent1">
                  <a:lumMod val="50000"/>
                </a:schemeClr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979704" y="394807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Прочие п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рямые расходы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692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802418"/>
              </p:ext>
            </p:extLst>
          </p:nvPr>
        </p:nvGraphicFramePr>
        <p:xfrm>
          <a:off x="610250" y="1016203"/>
          <a:ext cx="10784583" cy="46947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0777">
                  <a:extLst>
                    <a:ext uri="{9D8B030D-6E8A-4147-A177-3AD203B41FA5}">
                      <a16:colId xmlns:a16="http://schemas.microsoft.com/office/drawing/2014/main" val="524530638"/>
                    </a:ext>
                  </a:extLst>
                </a:gridCol>
                <a:gridCol w="3567832">
                  <a:extLst>
                    <a:ext uri="{9D8B030D-6E8A-4147-A177-3AD203B41FA5}">
                      <a16:colId xmlns:a16="http://schemas.microsoft.com/office/drawing/2014/main" val="2492574519"/>
                    </a:ext>
                  </a:extLst>
                </a:gridCol>
                <a:gridCol w="1633326">
                  <a:extLst>
                    <a:ext uri="{9D8B030D-6E8A-4147-A177-3AD203B41FA5}">
                      <a16:colId xmlns:a16="http://schemas.microsoft.com/office/drawing/2014/main" val="1138532183"/>
                    </a:ext>
                  </a:extLst>
                </a:gridCol>
                <a:gridCol w="1633326">
                  <a:extLst>
                    <a:ext uri="{9D8B030D-6E8A-4147-A177-3AD203B41FA5}">
                      <a16:colId xmlns:a16="http://schemas.microsoft.com/office/drawing/2014/main" val="4062825552"/>
                    </a:ext>
                  </a:extLst>
                </a:gridCol>
                <a:gridCol w="1633326">
                  <a:extLst>
                    <a:ext uri="{9D8B030D-6E8A-4147-A177-3AD203B41FA5}">
                      <a16:colId xmlns:a16="http://schemas.microsoft.com/office/drawing/2014/main" val="1456367803"/>
                    </a:ext>
                  </a:extLst>
                </a:gridCol>
                <a:gridCol w="1725996">
                  <a:extLst>
                    <a:ext uri="{9D8B030D-6E8A-4147-A177-3AD203B41FA5}">
                      <a16:colId xmlns:a16="http://schemas.microsoft.com/office/drawing/2014/main" val="4083858637"/>
                    </a:ext>
                  </a:extLst>
                </a:gridCol>
              </a:tblGrid>
              <a:tr h="153217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216784"/>
                  </a:ext>
                </a:extLst>
              </a:tr>
              <a:tr h="47787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610505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ВСЕГО,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801223025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Прямые расходы, в т.ч.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780185433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материалы и комплектующие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964048392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1.2.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специальное оборудование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437360119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расходы на оплату труда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400365838"/>
                  </a:ext>
                </a:extLst>
              </a:tr>
              <a:tr h="42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1.4.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отчисления на страховые взносы </a:t>
                      </a:r>
                      <a:r>
                        <a:rPr lang="ru-RU" sz="14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(ХХ% </a:t>
                      </a:r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 п.1.3)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1310560045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1.5.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амортизационные отчисления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4218882019"/>
                  </a:ext>
                </a:extLst>
              </a:tr>
              <a:tr h="4350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прочие прямые, в т.ч. (при наличии – дать расшифровку)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1135760442"/>
                  </a:ext>
                </a:extLst>
              </a:tr>
              <a:tr h="234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командировки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666079098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Накладные расходы </a:t>
                      </a:r>
                      <a:r>
                        <a:rPr lang="ru-RU" sz="14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(ХХ% </a:t>
                      </a:r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 </a:t>
                      </a:r>
                      <a:r>
                        <a:rPr lang="ru-RU" sz="1400" u="none" strike="noStrike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п.ХХ</a:t>
                      </a:r>
                      <a:r>
                        <a:rPr lang="ru-RU" sz="14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710442060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Всего расходов собственными силами*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020383729"/>
                  </a:ext>
                </a:extLst>
              </a:tr>
              <a:tr h="397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Затраты на выполнение работ сторонними организациями 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2054586215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Всего расходов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506795090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Прибыль </a:t>
                      </a:r>
                      <a:r>
                        <a:rPr lang="ru-RU" sz="14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(ХХ% </a:t>
                      </a:r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 п.3) 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826232960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Цена 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93380603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цены НИР/НИОКР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5874649"/>
            <a:ext cx="1067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*!!! Прибыль начисляется на 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собственными силами за вычетом затрат: на выполнение сторонними организациями, расходов на служебные командировки и иных материальных затрат, не подвергающихся монтажу и (или) дополнительной обработке при производстве </a:t>
            </a:r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продукции!!!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744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979704" y="394807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Прямые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958972"/>
              </p:ext>
            </p:extLst>
          </p:nvPr>
        </p:nvGraphicFramePr>
        <p:xfrm>
          <a:off x="1020084" y="1276154"/>
          <a:ext cx="9928097" cy="3853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3859">
                  <a:extLst>
                    <a:ext uri="{9D8B030D-6E8A-4147-A177-3AD203B41FA5}">
                      <a16:colId xmlns:a16="http://schemas.microsoft.com/office/drawing/2014/main" val="2562893620"/>
                    </a:ext>
                  </a:extLst>
                </a:gridCol>
                <a:gridCol w="3284483">
                  <a:extLst>
                    <a:ext uri="{9D8B030D-6E8A-4147-A177-3AD203B41FA5}">
                      <a16:colId xmlns:a16="http://schemas.microsoft.com/office/drawing/2014/main" val="3559504006"/>
                    </a:ext>
                  </a:extLst>
                </a:gridCol>
                <a:gridCol w="1503611">
                  <a:extLst>
                    <a:ext uri="{9D8B030D-6E8A-4147-A177-3AD203B41FA5}">
                      <a16:colId xmlns:a16="http://schemas.microsoft.com/office/drawing/2014/main" val="3394544887"/>
                    </a:ext>
                  </a:extLst>
                </a:gridCol>
                <a:gridCol w="1503611">
                  <a:extLst>
                    <a:ext uri="{9D8B030D-6E8A-4147-A177-3AD203B41FA5}">
                      <a16:colId xmlns:a16="http://schemas.microsoft.com/office/drawing/2014/main" val="1567210218"/>
                    </a:ext>
                  </a:extLst>
                </a:gridCol>
                <a:gridCol w="1503611">
                  <a:extLst>
                    <a:ext uri="{9D8B030D-6E8A-4147-A177-3AD203B41FA5}">
                      <a16:colId xmlns:a16="http://schemas.microsoft.com/office/drawing/2014/main" val="4054463398"/>
                    </a:ext>
                  </a:extLst>
                </a:gridCol>
                <a:gridCol w="1588922">
                  <a:extLst>
                    <a:ext uri="{9D8B030D-6E8A-4147-A177-3AD203B41FA5}">
                      <a16:colId xmlns:a16="http://schemas.microsoft.com/office/drawing/2014/main" val="4228835683"/>
                    </a:ext>
                  </a:extLst>
                </a:gridCol>
              </a:tblGrid>
              <a:tr h="194539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162316"/>
                  </a:ext>
                </a:extLst>
              </a:tr>
              <a:tr h="41894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618403"/>
                  </a:ext>
                </a:extLst>
              </a:tr>
              <a:tr h="4339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Сумма ВСЕГО, руб.</a:t>
                      </a:r>
                      <a:endParaRPr lang="ru-RU" sz="18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6317568"/>
                  </a:ext>
                </a:extLst>
              </a:tr>
              <a:tr h="2211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Прямые расходы, в </a:t>
                      </a:r>
                      <a:r>
                        <a:rPr lang="ru-RU" sz="1600" b="1" u="none" strike="noStrike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т.ч</a:t>
                      </a:r>
                      <a:r>
                        <a:rPr lang="ru-RU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3 158 480,00</a:t>
                      </a:r>
                      <a:endParaRPr lang="ru-RU" sz="16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4 382 080,00</a:t>
                      </a:r>
                      <a:endParaRPr lang="ru-RU" sz="16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22 418 080,00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29 958 640,00</a:t>
                      </a:r>
                      <a:endParaRPr lang="ru-RU" sz="18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1306156"/>
                  </a:ext>
                </a:extLst>
              </a:tr>
              <a:tr h="1945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1.1.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материалы и комплектующие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180 400,00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1 804 000,00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19 840 000,00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21 824 400,00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2346533"/>
                  </a:ext>
                </a:extLst>
              </a:tr>
              <a:tr h="1945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1.2.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специальное оборудование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5243307"/>
                  </a:ext>
                </a:extLst>
              </a:tr>
              <a:tr h="1945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расходы на оплату труда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5 820 000,00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078253"/>
                  </a:ext>
                </a:extLst>
              </a:tr>
              <a:tr h="3807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1.4.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отчисления на страховые взносы (30,2% от п.1.3)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1 757 640,00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47203443"/>
                  </a:ext>
                </a:extLst>
              </a:tr>
              <a:tr h="1945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1.5.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амортизационные отчисления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5900639"/>
                  </a:ext>
                </a:extLst>
              </a:tr>
              <a:tr h="3813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прочие прямые, в т.ч. (при наличии – дать расшифровку)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37167362"/>
                  </a:ext>
                </a:extLst>
              </a:tr>
              <a:tr h="2056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1.6.1.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командировки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451653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414990" y="2584680"/>
            <a:ext cx="1533191" cy="28914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908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4739" y="1300572"/>
          <a:ext cx="8877301" cy="3649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6297">
                  <a:extLst>
                    <a:ext uri="{9D8B030D-6E8A-4147-A177-3AD203B41FA5}">
                      <a16:colId xmlns:a16="http://schemas.microsoft.com/office/drawing/2014/main" val="3739590011"/>
                    </a:ext>
                  </a:extLst>
                </a:gridCol>
                <a:gridCol w="2936851">
                  <a:extLst>
                    <a:ext uri="{9D8B030D-6E8A-4147-A177-3AD203B41FA5}">
                      <a16:colId xmlns:a16="http://schemas.microsoft.com/office/drawing/2014/main" val="218060757"/>
                    </a:ext>
                  </a:extLst>
                </a:gridCol>
                <a:gridCol w="1344468">
                  <a:extLst>
                    <a:ext uri="{9D8B030D-6E8A-4147-A177-3AD203B41FA5}">
                      <a16:colId xmlns:a16="http://schemas.microsoft.com/office/drawing/2014/main" val="2005616404"/>
                    </a:ext>
                  </a:extLst>
                </a:gridCol>
                <a:gridCol w="1344468">
                  <a:extLst>
                    <a:ext uri="{9D8B030D-6E8A-4147-A177-3AD203B41FA5}">
                      <a16:colId xmlns:a16="http://schemas.microsoft.com/office/drawing/2014/main" val="1501240762"/>
                    </a:ext>
                  </a:extLst>
                </a:gridCol>
                <a:gridCol w="1344468">
                  <a:extLst>
                    <a:ext uri="{9D8B030D-6E8A-4147-A177-3AD203B41FA5}">
                      <a16:colId xmlns:a16="http://schemas.microsoft.com/office/drawing/2014/main" val="4090846971"/>
                    </a:ext>
                  </a:extLst>
                </a:gridCol>
                <a:gridCol w="1420749">
                  <a:extLst>
                    <a:ext uri="{9D8B030D-6E8A-4147-A177-3AD203B41FA5}">
                      <a16:colId xmlns:a16="http://schemas.microsoft.com/office/drawing/2014/main" val="3207644690"/>
                    </a:ext>
                  </a:extLst>
                </a:gridCol>
              </a:tblGrid>
              <a:tr h="200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133926"/>
                  </a:ext>
                </a:extLst>
              </a:tr>
              <a:tr h="48133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96853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ВСЕГО,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936154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Прямые расходы, в т.ч.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3 158 480,00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4 382 080,00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22 418 080,00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29 958 640,00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25915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материалы и комплектующие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180 400,00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1 804 000,00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19 840 000,00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21 824 400,00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88045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1.2.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специальное оборудование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81306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расходы на оплату труда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5 820 000,00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0513458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1.4.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отчисления на страховые взносы (30,2% от п.1.3)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1 757 640,00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054678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1.5.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амортизационные отчисления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7288631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прочие прямые, в т.ч. (при наличии – дать расшифровку)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7218651"/>
                  </a:ext>
                </a:extLst>
              </a:tr>
              <a:tr h="236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командировки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9729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Накладные расходы (205 % от п.1.3</a:t>
                      </a:r>
                      <a:r>
                        <a:rPr lang="ru-RU" sz="1400" b="1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)*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11 931 000,00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92949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785192" y="433600"/>
            <a:ext cx="879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Накладные расходы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37862" y="3119295"/>
            <a:ext cx="1717040" cy="33319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37862" y="4685652"/>
            <a:ext cx="1717040" cy="38274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Соединительная линия уступом 6"/>
          <p:cNvCxnSpPr>
            <a:stCxn id="5" idx="3"/>
            <a:endCxn id="6" idx="3"/>
          </p:cNvCxnSpPr>
          <p:nvPr/>
        </p:nvCxnSpPr>
        <p:spPr>
          <a:xfrm>
            <a:off x="10254902" y="3285890"/>
            <a:ext cx="12700" cy="1591136"/>
          </a:xfrm>
          <a:prstGeom prst="bentConnector3">
            <a:avLst>
              <a:gd name="adj1" fmla="val 180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544868" y="5355224"/>
            <a:ext cx="10675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 Норма расчета накладных расходов подтверждается документом (приказ/распоряжение по организации, утвержденные планово-экономические показатели, письмо организации)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85192" y="6217914"/>
            <a:ext cx="100203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* В конкретном случае данного</a:t>
            </a:r>
            <a:r>
              <a:rPr kumimoji="0" lang="ru-RU" altLang="ru-RU" sz="1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ПРИМЕРА (в каждой организации свое основание для расчета)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265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815009" y="453920"/>
            <a:ext cx="8574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Накладные расходы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815009" y="1535734"/>
          <a:ext cx="10436085" cy="3710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015">
                  <a:extLst>
                    <a:ext uri="{9D8B030D-6E8A-4147-A177-3AD203B41FA5}">
                      <a16:colId xmlns:a16="http://schemas.microsoft.com/office/drawing/2014/main" val="1730400041"/>
                    </a:ext>
                  </a:extLst>
                </a:gridCol>
                <a:gridCol w="3863507">
                  <a:extLst>
                    <a:ext uri="{9D8B030D-6E8A-4147-A177-3AD203B41FA5}">
                      <a16:colId xmlns:a16="http://schemas.microsoft.com/office/drawing/2014/main" val="4148314088"/>
                    </a:ext>
                  </a:extLst>
                </a:gridCol>
                <a:gridCol w="1308359">
                  <a:extLst>
                    <a:ext uri="{9D8B030D-6E8A-4147-A177-3AD203B41FA5}">
                      <a16:colId xmlns:a16="http://schemas.microsoft.com/office/drawing/2014/main" val="791033643"/>
                    </a:ext>
                  </a:extLst>
                </a:gridCol>
                <a:gridCol w="1493068">
                  <a:extLst>
                    <a:ext uri="{9D8B030D-6E8A-4147-A177-3AD203B41FA5}">
                      <a16:colId xmlns:a16="http://schemas.microsoft.com/office/drawing/2014/main" val="1309834498"/>
                    </a:ext>
                  </a:extLst>
                </a:gridCol>
                <a:gridCol w="1493068">
                  <a:extLst>
                    <a:ext uri="{9D8B030D-6E8A-4147-A177-3AD203B41FA5}">
                      <a16:colId xmlns:a16="http://schemas.microsoft.com/office/drawing/2014/main" val="1210365250"/>
                    </a:ext>
                  </a:extLst>
                </a:gridCol>
                <a:gridCol w="1493068">
                  <a:extLst>
                    <a:ext uri="{9D8B030D-6E8A-4147-A177-3AD203B41FA5}">
                      <a16:colId xmlns:a16="http://schemas.microsoft.com/office/drawing/2014/main" val="1481378478"/>
                    </a:ext>
                  </a:extLst>
                </a:gridCol>
              </a:tblGrid>
              <a:tr h="19812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681878"/>
                  </a:ext>
                </a:extLst>
              </a:tr>
              <a:tr h="19812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«Накладные расходы»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65332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06010669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</a:t>
                      </a:r>
                      <a:r>
                        <a:rPr lang="ru-RU" sz="140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расходов*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Всего, руб.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т.ч. этап 1 (2022г)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т.ч. этап 2 (2023г)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т.ч. этап 3 (2024г)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24762770"/>
                  </a:ext>
                </a:extLst>
              </a:tr>
              <a:tr h="693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оплату труда административно-управленческого аппарата с отчислениями (25% от п.2 структуры цены)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2 982 750,00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994 250,00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994 250,00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994 250,00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43104148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Энергоресурсы (45% от п.2 структуры цены)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5 368 950,00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1 789 650,00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1 789 650,00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1 789 650,00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01646678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Материалы (10% от п.2 структуры цены)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1 193 100,00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397 700,00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397 700,00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397 700,00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4384313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Амортизация (15% от п.2 структуры цены)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1 789 650,00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596 550,00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596 550,00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596 550,00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67331800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(5% от п.2 структуры цены)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596 550,00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198 850,00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198 850,00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198 850,00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3780720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Итого: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11 931 000,00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0350107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95446" y="5465322"/>
            <a:ext cx="10675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 Структура накладных расходов подтверждается документом (приказ/распоряжение по организации, утвержденные планово-экономические показатели, письмо организации)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85192" y="6217914"/>
            <a:ext cx="100203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* В конкретном случае данного</a:t>
            </a:r>
            <a:r>
              <a:rPr kumimoji="0" lang="ru-RU" altLang="ru-RU" sz="1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ПРИМЕРА (в каждой организации свое основание для расчета)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091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396938"/>
              </p:ext>
            </p:extLst>
          </p:nvPr>
        </p:nvGraphicFramePr>
        <p:xfrm>
          <a:off x="1765412" y="3825272"/>
          <a:ext cx="9435988" cy="1805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6902">
                  <a:extLst>
                    <a:ext uri="{9D8B030D-6E8A-4147-A177-3AD203B41FA5}">
                      <a16:colId xmlns:a16="http://schemas.microsoft.com/office/drawing/2014/main" val="1547148026"/>
                    </a:ext>
                  </a:extLst>
                </a:gridCol>
                <a:gridCol w="3121680">
                  <a:extLst>
                    <a:ext uri="{9D8B030D-6E8A-4147-A177-3AD203B41FA5}">
                      <a16:colId xmlns:a16="http://schemas.microsoft.com/office/drawing/2014/main" val="1003946929"/>
                    </a:ext>
                  </a:extLst>
                </a:gridCol>
                <a:gridCol w="1429081">
                  <a:extLst>
                    <a:ext uri="{9D8B030D-6E8A-4147-A177-3AD203B41FA5}">
                      <a16:colId xmlns:a16="http://schemas.microsoft.com/office/drawing/2014/main" val="3529650026"/>
                    </a:ext>
                  </a:extLst>
                </a:gridCol>
                <a:gridCol w="1429081">
                  <a:extLst>
                    <a:ext uri="{9D8B030D-6E8A-4147-A177-3AD203B41FA5}">
                      <a16:colId xmlns:a16="http://schemas.microsoft.com/office/drawing/2014/main" val="97050715"/>
                    </a:ext>
                  </a:extLst>
                </a:gridCol>
                <a:gridCol w="1429081">
                  <a:extLst>
                    <a:ext uri="{9D8B030D-6E8A-4147-A177-3AD203B41FA5}">
                      <a16:colId xmlns:a16="http://schemas.microsoft.com/office/drawing/2014/main" val="838803449"/>
                    </a:ext>
                  </a:extLst>
                </a:gridCol>
                <a:gridCol w="1510163">
                  <a:extLst>
                    <a:ext uri="{9D8B030D-6E8A-4147-A177-3AD203B41FA5}">
                      <a16:colId xmlns:a16="http://schemas.microsoft.com/office/drawing/2014/main" val="1076044030"/>
                    </a:ext>
                  </a:extLst>
                </a:gridCol>
              </a:tblGrid>
              <a:tr h="200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442194"/>
                  </a:ext>
                </a:extLst>
              </a:tr>
              <a:tr h="48133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974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Сумма ВСЕГО, руб.</a:t>
                      </a:r>
                      <a:endParaRPr lang="ru-RU" sz="18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733705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Затраты на выполнение работ сторонними организациями 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200 000,00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500 000,00</a:t>
                      </a:r>
                      <a:endParaRPr lang="ru-RU" sz="18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554419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Затраты на привлечение сторонних организаций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579076"/>
              </p:ext>
            </p:extLst>
          </p:nvPr>
        </p:nvGraphicFramePr>
        <p:xfrm>
          <a:off x="639746" y="1145253"/>
          <a:ext cx="11139299" cy="2272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7233">
                  <a:extLst>
                    <a:ext uri="{9D8B030D-6E8A-4147-A177-3AD203B41FA5}">
                      <a16:colId xmlns:a16="http://schemas.microsoft.com/office/drawing/2014/main" val="1344350096"/>
                    </a:ext>
                  </a:extLst>
                </a:gridCol>
                <a:gridCol w="1052532">
                  <a:extLst>
                    <a:ext uri="{9D8B030D-6E8A-4147-A177-3AD203B41FA5}">
                      <a16:colId xmlns:a16="http://schemas.microsoft.com/office/drawing/2014/main" val="1635624265"/>
                    </a:ext>
                  </a:extLst>
                </a:gridCol>
                <a:gridCol w="1967233">
                  <a:extLst>
                    <a:ext uri="{9D8B030D-6E8A-4147-A177-3AD203B41FA5}">
                      <a16:colId xmlns:a16="http://schemas.microsoft.com/office/drawing/2014/main" val="420773021"/>
                    </a:ext>
                  </a:extLst>
                </a:gridCol>
                <a:gridCol w="1754220">
                  <a:extLst>
                    <a:ext uri="{9D8B030D-6E8A-4147-A177-3AD203B41FA5}">
                      <a16:colId xmlns:a16="http://schemas.microsoft.com/office/drawing/2014/main" val="1809303824"/>
                    </a:ext>
                  </a:extLst>
                </a:gridCol>
                <a:gridCol w="1754220">
                  <a:extLst>
                    <a:ext uri="{9D8B030D-6E8A-4147-A177-3AD203B41FA5}">
                      <a16:colId xmlns:a16="http://schemas.microsoft.com/office/drawing/2014/main" val="1981876712"/>
                    </a:ext>
                  </a:extLst>
                </a:gridCol>
                <a:gridCol w="2643861">
                  <a:extLst>
                    <a:ext uri="{9D8B030D-6E8A-4147-A177-3AD203B41FA5}">
                      <a16:colId xmlns:a16="http://schemas.microsoft.com/office/drawing/2014/main" val="2215570531"/>
                    </a:ext>
                  </a:extLst>
                </a:gridCol>
              </a:tblGrid>
              <a:tr h="21549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861286"/>
                  </a:ext>
                </a:extLst>
              </a:tr>
              <a:tr h="21549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«Затраты на выполнение работ сторонними организациями»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321551"/>
                  </a:ext>
                </a:extLst>
              </a:tr>
              <a:tr h="215499"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01279983"/>
                  </a:ext>
                </a:extLst>
              </a:tr>
              <a:tr h="2154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(руб.)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годам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Краткое наименование выполняемых работ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9391142"/>
                  </a:ext>
                </a:extLst>
              </a:tr>
              <a:tr h="215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815793"/>
                  </a:ext>
                </a:extLst>
              </a:tr>
              <a:tr h="4737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 услуги и работы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1984295"/>
                  </a:ext>
                </a:extLst>
              </a:tr>
              <a:tr h="2154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500 000,00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55130338"/>
                  </a:ext>
                </a:extLst>
              </a:tr>
              <a:tr h="215499"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78346220"/>
                  </a:ext>
                </a:extLst>
              </a:tr>
              <a:tr h="2154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Примечание: Исполнители работ будут определены после проведения закупочных процедур в соответствии с ЕОСЗ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31942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28236" y="2656022"/>
            <a:ext cx="3008022" cy="43130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692574" y="5221225"/>
            <a:ext cx="1437540" cy="3490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оединительная линия уступом 9"/>
          <p:cNvCxnSpPr>
            <a:stCxn id="7" idx="1"/>
            <a:endCxn id="8" idx="2"/>
          </p:cNvCxnSpPr>
          <p:nvPr/>
        </p:nvCxnSpPr>
        <p:spPr>
          <a:xfrm rot="10800000" flipH="1" flipV="1">
            <a:off x="728236" y="2871675"/>
            <a:ext cx="9683108" cy="2698577"/>
          </a:xfrm>
          <a:prstGeom prst="bentConnector4">
            <a:avLst>
              <a:gd name="adj1" fmla="val -2361"/>
              <a:gd name="adj2" fmla="val 10847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111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833220"/>
              </p:ext>
            </p:extLst>
          </p:nvPr>
        </p:nvGraphicFramePr>
        <p:xfrm>
          <a:off x="899651" y="3460902"/>
          <a:ext cx="10515600" cy="23920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967">
                  <a:extLst>
                    <a:ext uri="{9D8B030D-6E8A-4147-A177-3AD203B41FA5}">
                      <a16:colId xmlns:a16="http://schemas.microsoft.com/office/drawing/2014/main" val="2726028126"/>
                    </a:ext>
                  </a:extLst>
                </a:gridCol>
                <a:gridCol w="1661892">
                  <a:extLst>
                    <a:ext uri="{9D8B030D-6E8A-4147-A177-3AD203B41FA5}">
                      <a16:colId xmlns:a16="http://schemas.microsoft.com/office/drawing/2014/main" val="2906868025"/>
                    </a:ext>
                  </a:extLst>
                </a:gridCol>
                <a:gridCol w="1312020">
                  <a:extLst>
                    <a:ext uri="{9D8B030D-6E8A-4147-A177-3AD203B41FA5}">
                      <a16:colId xmlns:a16="http://schemas.microsoft.com/office/drawing/2014/main" val="38680030"/>
                    </a:ext>
                  </a:extLst>
                </a:gridCol>
                <a:gridCol w="1312020">
                  <a:extLst>
                    <a:ext uri="{9D8B030D-6E8A-4147-A177-3AD203B41FA5}">
                      <a16:colId xmlns:a16="http://schemas.microsoft.com/office/drawing/2014/main" val="1202384730"/>
                    </a:ext>
                  </a:extLst>
                </a:gridCol>
                <a:gridCol w="651151">
                  <a:extLst>
                    <a:ext uri="{9D8B030D-6E8A-4147-A177-3AD203B41FA5}">
                      <a16:colId xmlns:a16="http://schemas.microsoft.com/office/drawing/2014/main" val="2401028522"/>
                    </a:ext>
                  </a:extLst>
                </a:gridCol>
                <a:gridCol w="1069054">
                  <a:extLst>
                    <a:ext uri="{9D8B030D-6E8A-4147-A177-3AD203B41FA5}">
                      <a16:colId xmlns:a16="http://schemas.microsoft.com/office/drawing/2014/main" val="286386399"/>
                    </a:ext>
                  </a:extLst>
                </a:gridCol>
                <a:gridCol w="1098210">
                  <a:extLst>
                    <a:ext uri="{9D8B030D-6E8A-4147-A177-3AD203B41FA5}">
                      <a16:colId xmlns:a16="http://schemas.microsoft.com/office/drawing/2014/main" val="1838310943"/>
                    </a:ext>
                  </a:extLst>
                </a:gridCol>
                <a:gridCol w="2021483">
                  <a:extLst>
                    <a:ext uri="{9D8B030D-6E8A-4147-A177-3AD203B41FA5}">
                      <a16:colId xmlns:a16="http://schemas.microsoft.com/office/drawing/2014/main" val="189637877"/>
                    </a:ext>
                  </a:extLst>
                </a:gridCol>
                <a:gridCol w="1146803">
                  <a:extLst>
                    <a:ext uri="{9D8B030D-6E8A-4147-A177-3AD203B41FA5}">
                      <a16:colId xmlns:a16="http://schemas.microsoft.com/office/drawing/2014/main" val="1942179615"/>
                    </a:ext>
                  </a:extLst>
                </a:gridCol>
              </a:tblGrid>
              <a:tr h="262404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Компонент: [Номер карточки компонента в ИС СИРИУС: 333333, «Разработка вечного двигателя»]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b"/>
                </a:tc>
                <a:extLst>
                  <a:ext uri="{0D108BD9-81ED-4DB2-BD59-A6C34878D82A}">
                    <a16:rowId xmlns:a16="http://schemas.microsoft.com/office/drawing/2014/main" val="3159627705"/>
                  </a:ext>
                </a:extLst>
              </a:tr>
              <a:tr h="262404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закупок ИМ/ГИМ</a:t>
                      </a:r>
                      <a:endParaRPr lang="ru-RU" sz="10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510195"/>
                  </a:ext>
                </a:extLst>
              </a:tr>
              <a:tr h="60644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закупаемого оборудования/сырья/материалов и сопутствующих работ (или группы)/услуг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производства работ (подрядный/ хоз.способ)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Месяц, год поставки/выполнения работ/услуг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единицу (млн. руб.)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(с НДС, млн. руб.)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Основание закупки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стоимости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extLst>
                  <a:ext uri="{0D108BD9-81ED-4DB2-BD59-A6C34878D82A}">
                    <a16:rowId xmlns:a16="http://schemas.microsoft.com/office/drawing/2014/main" val="95516704"/>
                  </a:ext>
                </a:extLst>
              </a:tr>
              <a:tr h="151611"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/>
                </a:tc>
                <a:extLst>
                  <a:ext uri="{0D108BD9-81ED-4DB2-BD59-A6C34878D82A}">
                    <a16:rowId xmlns:a16="http://schemas.microsoft.com/office/drawing/2014/main" val="3887374584"/>
                  </a:ext>
                </a:extLst>
              </a:tr>
              <a:tr h="367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</a:t>
                      </a:r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услуги и работы (этап 1)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п.3 Технического задания - проведение патентных исследований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extLst>
                  <a:ext uri="{0D108BD9-81ED-4DB2-BD59-A6C34878D82A}">
                    <a16:rowId xmlns:a16="http://schemas.microsoft.com/office/drawing/2014/main" val="261265764"/>
                  </a:ext>
                </a:extLst>
              </a:tr>
              <a:tr h="367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</a:t>
                      </a:r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услуги и работы (этап 2)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п.7 Технического задания - проведение патентных исследований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extLst>
                  <a:ext uri="{0D108BD9-81ED-4DB2-BD59-A6C34878D82A}">
                    <a16:rowId xmlns:a16="http://schemas.microsoft.com/office/drawing/2014/main" val="2392103231"/>
                  </a:ext>
                </a:extLst>
              </a:tr>
              <a:tr h="30322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</a:t>
                      </a:r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услуги и работы (этап 3)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июн.24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п.11 Технического задания - проведение патентных исследований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31" marR="5831" marT="5831" marB="0" anchor="ctr"/>
                </a:tc>
                <a:extLst>
                  <a:ext uri="{0D108BD9-81ED-4DB2-BD59-A6C34878D82A}">
                    <a16:rowId xmlns:a16="http://schemas.microsoft.com/office/drawing/2014/main" val="284325480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433268" y="387396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Затраты на привлечение сторонних организаций и План закупок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201972"/>
              </p:ext>
            </p:extLst>
          </p:nvPr>
        </p:nvGraphicFramePr>
        <p:xfrm>
          <a:off x="433268" y="1037099"/>
          <a:ext cx="11139299" cy="2272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7233">
                  <a:extLst>
                    <a:ext uri="{9D8B030D-6E8A-4147-A177-3AD203B41FA5}">
                      <a16:colId xmlns:a16="http://schemas.microsoft.com/office/drawing/2014/main" val="1344350096"/>
                    </a:ext>
                  </a:extLst>
                </a:gridCol>
                <a:gridCol w="1052532">
                  <a:extLst>
                    <a:ext uri="{9D8B030D-6E8A-4147-A177-3AD203B41FA5}">
                      <a16:colId xmlns:a16="http://schemas.microsoft.com/office/drawing/2014/main" val="1635624265"/>
                    </a:ext>
                  </a:extLst>
                </a:gridCol>
                <a:gridCol w="1967233">
                  <a:extLst>
                    <a:ext uri="{9D8B030D-6E8A-4147-A177-3AD203B41FA5}">
                      <a16:colId xmlns:a16="http://schemas.microsoft.com/office/drawing/2014/main" val="420773021"/>
                    </a:ext>
                  </a:extLst>
                </a:gridCol>
                <a:gridCol w="1754220">
                  <a:extLst>
                    <a:ext uri="{9D8B030D-6E8A-4147-A177-3AD203B41FA5}">
                      <a16:colId xmlns:a16="http://schemas.microsoft.com/office/drawing/2014/main" val="1809303824"/>
                    </a:ext>
                  </a:extLst>
                </a:gridCol>
                <a:gridCol w="1754220">
                  <a:extLst>
                    <a:ext uri="{9D8B030D-6E8A-4147-A177-3AD203B41FA5}">
                      <a16:colId xmlns:a16="http://schemas.microsoft.com/office/drawing/2014/main" val="1981876712"/>
                    </a:ext>
                  </a:extLst>
                </a:gridCol>
                <a:gridCol w="2643861">
                  <a:extLst>
                    <a:ext uri="{9D8B030D-6E8A-4147-A177-3AD203B41FA5}">
                      <a16:colId xmlns:a16="http://schemas.microsoft.com/office/drawing/2014/main" val="2215570531"/>
                    </a:ext>
                  </a:extLst>
                </a:gridCol>
              </a:tblGrid>
              <a:tr h="21549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РАСШИФРОВКА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861286"/>
                  </a:ext>
                </a:extLst>
              </a:tr>
              <a:tr h="21549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статьи структуры цены «Затраты на выполнение работ сторонними организациями»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321551"/>
                  </a:ext>
                </a:extLst>
              </a:tr>
              <a:tr h="215499"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01279983"/>
                  </a:ext>
                </a:extLst>
              </a:tr>
              <a:tr h="2154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(руб.)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годам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Краткое наименование выполняемых работ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9391142"/>
                  </a:ext>
                </a:extLst>
              </a:tr>
              <a:tr h="2154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815793"/>
                  </a:ext>
                </a:extLst>
              </a:tr>
              <a:tr h="4737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 услуги и работы</a:t>
                      </a:r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1984295"/>
                  </a:ext>
                </a:extLst>
              </a:tr>
              <a:tr h="2154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500 000,00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4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55130338"/>
                  </a:ext>
                </a:extLst>
              </a:tr>
              <a:tr h="215499"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78346220"/>
                  </a:ext>
                </a:extLst>
              </a:tr>
              <a:tr h="2154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Примечание: Исполнители работ будут определены после проведения закупочных процедур в соответствии с ЕОСЗ</a:t>
                      </a:r>
                      <a:endParaRPr lang="ru-RU" sz="14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31942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39612" y="2164601"/>
            <a:ext cx="7875640" cy="43130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14044" y="3960089"/>
            <a:ext cx="2027478" cy="189287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оединительная линия уступом 9"/>
          <p:cNvCxnSpPr>
            <a:stCxn id="7" idx="3"/>
            <a:endCxn id="8" idx="2"/>
          </p:cNvCxnSpPr>
          <p:nvPr/>
        </p:nvCxnSpPr>
        <p:spPr>
          <a:xfrm flipH="1">
            <a:off x="1827783" y="2380255"/>
            <a:ext cx="9587469" cy="3472707"/>
          </a:xfrm>
          <a:prstGeom prst="bentConnector4">
            <a:avLst>
              <a:gd name="adj1" fmla="val -2384"/>
              <a:gd name="adj2" fmla="val 106583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890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закупок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363868"/>
              </p:ext>
            </p:extLst>
          </p:nvPr>
        </p:nvGraphicFramePr>
        <p:xfrm>
          <a:off x="688257" y="1252538"/>
          <a:ext cx="10579511" cy="4665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443">
                  <a:extLst>
                    <a:ext uri="{9D8B030D-6E8A-4147-A177-3AD203B41FA5}">
                      <a16:colId xmlns:a16="http://schemas.microsoft.com/office/drawing/2014/main" val="1500678949"/>
                    </a:ext>
                  </a:extLst>
                </a:gridCol>
                <a:gridCol w="1671993">
                  <a:extLst>
                    <a:ext uri="{9D8B030D-6E8A-4147-A177-3AD203B41FA5}">
                      <a16:colId xmlns:a16="http://schemas.microsoft.com/office/drawing/2014/main" val="1105075461"/>
                    </a:ext>
                  </a:extLst>
                </a:gridCol>
                <a:gridCol w="1319994">
                  <a:extLst>
                    <a:ext uri="{9D8B030D-6E8A-4147-A177-3AD203B41FA5}">
                      <a16:colId xmlns:a16="http://schemas.microsoft.com/office/drawing/2014/main" val="2584946156"/>
                    </a:ext>
                  </a:extLst>
                </a:gridCol>
                <a:gridCol w="1319994">
                  <a:extLst>
                    <a:ext uri="{9D8B030D-6E8A-4147-A177-3AD203B41FA5}">
                      <a16:colId xmlns:a16="http://schemas.microsoft.com/office/drawing/2014/main" val="1485239089"/>
                    </a:ext>
                  </a:extLst>
                </a:gridCol>
                <a:gridCol w="655109">
                  <a:extLst>
                    <a:ext uri="{9D8B030D-6E8A-4147-A177-3AD203B41FA5}">
                      <a16:colId xmlns:a16="http://schemas.microsoft.com/office/drawing/2014/main" val="3116261088"/>
                    </a:ext>
                  </a:extLst>
                </a:gridCol>
                <a:gridCol w="1075552">
                  <a:extLst>
                    <a:ext uri="{9D8B030D-6E8A-4147-A177-3AD203B41FA5}">
                      <a16:colId xmlns:a16="http://schemas.microsoft.com/office/drawing/2014/main" val="1457905272"/>
                    </a:ext>
                  </a:extLst>
                </a:gridCol>
                <a:gridCol w="1104884">
                  <a:extLst>
                    <a:ext uri="{9D8B030D-6E8A-4147-A177-3AD203B41FA5}">
                      <a16:colId xmlns:a16="http://schemas.microsoft.com/office/drawing/2014/main" val="616402441"/>
                    </a:ext>
                  </a:extLst>
                </a:gridCol>
                <a:gridCol w="2033769">
                  <a:extLst>
                    <a:ext uri="{9D8B030D-6E8A-4147-A177-3AD203B41FA5}">
                      <a16:colId xmlns:a16="http://schemas.microsoft.com/office/drawing/2014/main" val="240628721"/>
                    </a:ext>
                  </a:extLst>
                </a:gridCol>
                <a:gridCol w="1153773">
                  <a:extLst>
                    <a:ext uri="{9D8B030D-6E8A-4147-A177-3AD203B41FA5}">
                      <a16:colId xmlns:a16="http://schemas.microsoft.com/office/drawing/2014/main" val="3139394765"/>
                    </a:ext>
                  </a:extLst>
                </a:gridCol>
              </a:tblGrid>
              <a:tr h="190477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Компонент: [Номер карточки компонента в ИС СИРИУС: 333333, «Разработка вечного двигателя»]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b"/>
                </a:tc>
                <a:extLst>
                  <a:ext uri="{0D108BD9-81ED-4DB2-BD59-A6C34878D82A}">
                    <a16:rowId xmlns:a16="http://schemas.microsoft.com/office/drawing/2014/main" val="268419630"/>
                  </a:ext>
                </a:extLst>
              </a:tr>
              <a:tr h="190477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закупок ИМ/ГИМ</a:t>
                      </a:r>
                      <a:endParaRPr lang="ru-RU" sz="9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122273"/>
                  </a:ext>
                </a:extLst>
              </a:tr>
              <a:tr h="440213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закупаемого оборудования/сырья/материалов и сопутствующих работ (или группы)/услуг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производства работ (подрядный/ хоз.способ)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Месяц, год поставки/выполнения работ/услуг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единицу (млн. руб.)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(с НДС, млн. руб.)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Основание закупки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стоимости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extLst>
                  <a:ext uri="{0D108BD9-81ED-4DB2-BD59-A6C34878D82A}">
                    <a16:rowId xmlns:a16="http://schemas.microsoft.com/office/drawing/2014/main" val="518363235"/>
                  </a:ext>
                </a:extLst>
              </a:tr>
              <a:tr h="110053"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/>
                </a:tc>
                <a:extLst>
                  <a:ext uri="{0D108BD9-81ED-4DB2-BD59-A6C34878D82A}">
                    <a16:rowId xmlns:a16="http://schemas.microsoft.com/office/drawing/2014/main" val="718323202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114323854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d-10)</a:t>
                      </a:r>
                      <a:endParaRPr lang="en-US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078703598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4150906210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Прибор ХХХХ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п.2, п.6, п.10 Технического задания - экспериментальные исследования 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154024065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 услуги и работы (этап 1)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п.3 Технического задания - проведение патентных исследований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942719469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436301535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d-100)</a:t>
                      </a:r>
                      <a:endParaRPr lang="en-US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756258496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1 680 000,00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675539167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 услуги и работы (этап 2)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п.7 Технического задания - проведение патентных исследований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680405494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468387611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d-1000)</a:t>
                      </a:r>
                      <a:endParaRPr lang="en-US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617632726"/>
                  </a:ext>
                </a:extLst>
              </a:tr>
              <a:tr h="266668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20458077"/>
                  </a:ext>
                </a:extLst>
              </a:tr>
              <a:tr h="220107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Патентоведческие услуги и работы (этап 3)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июн.24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п.11 Технического задания - проведение патентных исследований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874340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798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567851"/>
              </p:ext>
            </p:extLst>
          </p:nvPr>
        </p:nvGraphicFramePr>
        <p:xfrm>
          <a:off x="703991" y="1004092"/>
          <a:ext cx="10199077" cy="46947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8703">
                  <a:extLst>
                    <a:ext uri="{9D8B030D-6E8A-4147-A177-3AD203B41FA5}">
                      <a16:colId xmlns:a16="http://schemas.microsoft.com/office/drawing/2014/main" val="2719256894"/>
                    </a:ext>
                  </a:extLst>
                </a:gridCol>
                <a:gridCol w="3374131">
                  <a:extLst>
                    <a:ext uri="{9D8B030D-6E8A-4147-A177-3AD203B41FA5}">
                      <a16:colId xmlns:a16="http://schemas.microsoft.com/office/drawing/2014/main" val="3648000164"/>
                    </a:ext>
                  </a:extLst>
                </a:gridCol>
                <a:gridCol w="1544651">
                  <a:extLst>
                    <a:ext uri="{9D8B030D-6E8A-4147-A177-3AD203B41FA5}">
                      <a16:colId xmlns:a16="http://schemas.microsoft.com/office/drawing/2014/main" val="2276648502"/>
                    </a:ext>
                  </a:extLst>
                </a:gridCol>
                <a:gridCol w="1544651">
                  <a:extLst>
                    <a:ext uri="{9D8B030D-6E8A-4147-A177-3AD203B41FA5}">
                      <a16:colId xmlns:a16="http://schemas.microsoft.com/office/drawing/2014/main" val="1634843863"/>
                    </a:ext>
                  </a:extLst>
                </a:gridCol>
                <a:gridCol w="1544651">
                  <a:extLst>
                    <a:ext uri="{9D8B030D-6E8A-4147-A177-3AD203B41FA5}">
                      <a16:colId xmlns:a16="http://schemas.microsoft.com/office/drawing/2014/main" val="3945608609"/>
                    </a:ext>
                  </a:extLst>
                </a:gridCol>
                <a:gridCol w="1632290">
                  <a:extLst>
                    <a:ext uri="{9D8B030D-6E8A-4147-A177-3AD203B41FA5}">
                      <a16:colId xmlns:a16="http://schemas.microsoft.com/office/drawing/2014/main" val="3184795888"/>
                    </a:ext>
                  </a:extLst>
                </a:gridCol>
              </a:tblGrid>
              <a:tr h="19859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466780"/>
                  </a:ext>
                </a:extLst>
              </a:tr>
              <a:tr h="47787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159765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ВСЕГО, руб.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180735308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Прямые расходы, в т.ч.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3 158 480,00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4 382 080,00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22 418 080,00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29 958 640,00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799071775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материалы и комплектующие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180 400,00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1 804 000,00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19 840 000,00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21 824 400,00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257464982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1.2.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специальное оборудование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832105124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расходы на оплату труда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5 820 000,00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192620072"/>
                  </a:ext>
                </a:extLst>
              </a:tr>
              <a:tr h="42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1.4.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отчисления на страховые взносы (30,2% от п.1.3)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1 757 640,00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1882945606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1.5.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амортизационные отчисления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989698264"/>
                  </a:ext>
                </a:extLst>
              </a:tr>
              <a:tr h="4350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прочие прямые, в т.ч. (при наличии – дать расшифровку)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124561783"/>
                  </a:ext>
                </a:extLst>
              </a:tr>
              <a:tr h="234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1.6.1.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командировки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110437864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Накладные расходы (205 % от п.1.3)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11 931 000,00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579279864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Всего расходов собственными силами*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6 683 280,00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8 306 880,00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26 342 880,00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41 333 040,00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31897595"/>
                  </a:ext>
                </a:extLst>
              </a:tr>
              <a:tr h="397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Затраты на выполнение работ сторонними организациями 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200 000,00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774612001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Всего расходов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11 232 480,00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12 516 080,00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30 572 080,00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54 320 640,00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095687276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6.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Прибыль </a:t>
                      </a:r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(10% от п.3) 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668 328,00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830 688,00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2 634 288,00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4 133 304,00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745083896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7.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Цена 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11 900 808,00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13 346 768,00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33 206 368,00</a:t>
                      </a:r>
                      <a:endParaRPr lang="ru-RU" sz="14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58 453 944,00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99609056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Прибыль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14858" y="4398245"/>
            <a:ext cx="1615440" cy="21127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414857" y="5263438"/>
            <a:ext cx="1615441" cy="24384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Соединительная линия уступом 7"/>
          <p:cNvCxnSpPr>
            <a:stCxn id="5" idx="3"/>
            <a:endCxn id="6" idx="3"/>
          </p:cNvCxnSpPr>
          <p:nvPr/>
        </p:nvCxnSpPr>
        <p:spPr>
          <a:xfrm>
            <a:off x="11030298" y="4503880"/>
            <a:ext cx="12700" cy="881478"/>
          </a:xfrm>
          <a:prstGeom prst="bentConnector3">
            <a:avLst>
              <a:gd name="adj1" fmla="val 1800000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5874649"/>
            <a:ext cx="1067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*!!! Прибыль начисляется на 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собственными силами за вычетом затрат: на выполнение сторонними организациями, расходов на служебные командировки и иных материальных затрат, не подвергающихся монтажу и (или) дополнительной обработке при производстве </a:t>
            </a:r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продукции!!!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7659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716890"/>
              </p:ext>
            </p:extLst>
          </p:nvPr>
        </p:nvGraphicFramePr>
        <p:xfrm>
          <a:off x="1689100" y="1254125"/>
          <a:ext cx="8813636" cy="4406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2809">
                  <a:extLst>
                    <a:ext uri="{9D8B030D-6E8A-4147-A177-3AD203B41FA5}">
                      <a16:colId xmlns:a16="http://schemas.microsoft.com/office/drawing/2014/main" val="2816752662"/>
                    </a:ext>
                  </a:extLst>
                </a:gridCol>
                <a:gridCol w="2915789">
                  <a:extLst>
                    <a:ext uri="{9D8B030D-6E8A-4147-A177-3AD203B41FA5}">
                      <a16:colId xmlns:a16="http://schemas.microsoft.com/office/drawing/2014/main" val="637321659"/>
                    </a:ext>
                  </a:extLst>
                </a:gridCol>
                <a:gridCol w="1334826">
                  <a:extLst>
                    <a:ext uri="{9D8B030D-6E8A-4147-A177-3AD203B41FA5}">
                      <a16:colId xmlns:a16="http://schemas.microsoft.com/office/drawing/2014/main" val="2044560627"/>
                    </a:ext>
                  </a:extLst>
                </a:gridCol>
                <a:gridCol w="1334826">
                  <a:extLst>
                    <a:ext uri="{9D8B030D-6E8A-4147-A177-3AD203B41FA5}">
                      <a16:colId xmlns:a16="http://schemas.microsoft.com/office/drawing/2014/main" val="3934624176"/>
                    </a:ext>
                  </a:extLst>
                </a:gridCol>
                <a:gridCol w="1334826">
                  <a:extLst>
                    <a:ext uri="{9D8B030D-6E8A-4147-A177-3AD203B41FA5}">
                      <a16:colId xmlns:a16="http://schemas.microsoft.com/office/drawing/2014/main" val="499503936"/>
                    </a:ext>
                  </a:extLst>
                </a:gridCol>
                <a:gridCol w="1410560">
                  <a:extLst>
                    <a:ext uri="{9D8B030D-6E8A-4147-A177-3AD203B41FA5}">
                      <a16:colId xmlns:a16="http://schemas.microsoft.com/office/drawing/2014/main" val="986201160"/>
                    </a:ext>
                  </a:extLst>
                </a:gridCol>
              </a:tblGrid>
              <a:tr h="19859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170784"/>
                  </a:ext>
                </a:extLst>
              </a:tr>
              <a:tr h="477878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9431868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ВСЕГО,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926963591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Прямые расходы, в т.ч.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3 158 480,00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4 382 080,00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22 418 080,00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29 958 640,00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384631573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1.1.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материалы и комплектующие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180 400,00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1 804 000,00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19 840 000,00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21 824 400,00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793701730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1.2.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специальное оборудование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028777543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расходы на оплату труда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5 820 000,00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2732001491"/>
                  </a:ext>
                </a:extLst>
              </a:tr>
              <a:tr h="42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1.4.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отчисления на страховые взносы (30,2% от п.1.3)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1 757 640,00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2756252593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1.5.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амортизационные отчисления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795301625"/>
                  </a:ext>
                </a:extLst>
              </a:tr>
              <a:tr h="4350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прочие прямые, в т.ч. (при наличии – дать расшифровку)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3661561408"/>
                  </a:ext>
                </a:extLst>
              </a:tr>
              <a:tr h="234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1.6.1.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командировки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52 200,00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156 600,00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538704576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Накладные расходы (205 % от п.1.3)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3 977 000,00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11 931 000,00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609424282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Всего расходов собственными силами*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6 683 280,00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8 306 880,00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26 342 880,00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41 333 040,00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67166171"/>
                  </a:ext>
                </a:extLst>
              </a:tr>
              <a:tr h="397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Затраты на выполнение работ сторонними организациями 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180 000,00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extLst>
                  <a:ext uri="{0D108BD9-81ED-4DB2-BD59-A6C34878D82A}">
                    <a16:rowId xmlns:a16="http://schemas.microsoft.com/office/drawing/2014/main" val="500594754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Всего расходов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11 232 480,00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12 516 080,00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30 572 080,00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54 320 640,00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3100425446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Прибыль (10% от п.3) 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668 328,00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830 688,00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2 634 288,00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4 133 304,00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1412361436"/>
                  </a:ext>
                </a:extLst>
              </a:tr>
              <a:tr h="198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7.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Цена 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11 900 808,00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13 346 768,00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33 206 368,00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58 453 944,00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57" marR="9457" marT="9457" marB="0" anchor="b"/>
                </a:tc>
                <a:extLst>
                  <a:ext uri="{0D108BD9-81ED-4DB2-BD59-A6C34878D82A}">
                    <a16:rowId xmlns:a16="http://schemas.microsoft.com/office/drawing/2014/main" val="6786285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цены НИР/НИОКР (ИТОГ)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587640" y="5421434"/>
            <a:ext cx="8915096" cy="24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099562" y="5413067"/>
            <a:ext cx="1504634" cy="243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5084796" y="5885754"/>
            <a:ext cx="506495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Предельная стоимость НИР/НИОКР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Прямая со стрелкой 75"/>
          <p:cNvCxnSpPr>
            <a:stCxn id="74" idx="0"/>
            <a:endCxn id="73" idx="2"/>
          </p:cNvCxnSpPr>
          <p:nvPr/>
        </p:nvCxnSpPr>
        <p:spPr>
          <a:xfrm flipV="1">
            <a:off x="7617271" y="5656067"/>
            <a:ext cx="2234608" cy="2296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0876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Технико-коммерческое предложение от заявителя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выполнение НИР/НИОКР в составе ЕОТП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056827" y="1675558"/>
            <a:ext cx="950846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ТКП* должно содержать (в соответствии с ЕОСЗ):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7" y="2368490"/>
            <a:ext cx="7951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и содержание работ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5" y="3515569"/>
            <a:ext cx="856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 оплаты (оплата по факту завершения работ (этапа работ))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6" y="2899622"/>
            <a:ext cx="827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 требования к срокам и качеству работ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5" y="4154815"/>
            <a:ext cx="910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Подпись руководителя организации и печать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Соединительная линия уступом 9"/>
          <p:cNvCxnSpPr>
            <a:stCxn id="5" idx="1"/>
            <a:endCxn id="6" idx="1"/>
          </p:cNvCxnSpPr>
          <p:nvPr/>
        </p:nvCxnSpPr>
        <p:spPr>
          <a:xfrm rot="10800000" flipH="1" flipV="1">
            <a:off x="1056829" y="1845716"/>
            <a:ext cx="772617" cy="707440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>
            <a:stCxn id="5" idx="1"/>
            <a:endCxn id="8" idx="1"/>
          </p:cNvCxnSpPr>
          <p:nvPr/>
        </p:nvCxnSpPr>
        <p:spPr>
          <a:xfrm rot="10800000" flipH="1" flipV="1">
            <a:off x="1056826" y="1860224"/>
            <a:ext cx="772619" cy="1224064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>
            <a:stCxn id="5" idx="1"/>
            <a:endCxn id="7" idx="1"/>
          </p:cNvCxnSpPr>
          <p:nvPr/>
        </p:nvCxnSpPr>
        <p:spPr>
          <a:xfrm rot="10800000" flipH="1" flipV="1">
            <a:off x="1056827" y="1860223"/>
            <a:ext cx="772618" cy="1840011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>
            <a:stCxn id="5" idx="1"/>
            <a:endCxn id="9" idx="1"/>
          </p:cNvCxnSpPr>
          <p:nvPr/>
        </p:nvCxnSpPr>
        <p:spPr>
          <a:xfrm rot="10800000" flipH="1" flipV="1">
            <a:off x="1056827" y="1860223"/>
            <a:ext cx="772618" cy="2479257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805591" y="5131193"/>
            <a:ext cx="10675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*Взамен ТКП можно предоставить структуры цены с расшифровками, подписанную руководителем организации и руководителем финансовой службы организации, заверенную печатью организации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2042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Риски трактовки отклонения фактических затрат от сметы работ при приемке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498" y="934456"/>
            <a:ext cx="9150082" cy="569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5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 оплаты труда (персонал непосредственно занятый в НИР/НИОКР)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2445026" y="928605"/>
            <a:ext cx="7384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Расшифровка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Плановой трудоемкости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(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обоснованию ФОТ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651445"/>
              </p:ext>
            </p:extLst>
          </p:nvPr>
        </p:nvGraphicFramePr>
        <p:xfrm>
          <a:off x="7893050" y="2213039"/>
          <a:ext cx="3873500" cy="2506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val="175607571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1408318330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3198847566"/>
                    </a:ext>
                  </a:extLst>
                </a:gridCol>
              </a:tblGrid>
              <a:tr h="44767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Распределение исполнителей, имеющие ученые степени, по возрастным категориям, чел.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202044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возрастная категория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кандидатов наук, чел.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докторов наук, чел.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846837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До 29 лет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96889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30-39 лет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207425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40-49 лет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829826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50-59 лет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422529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60-69 лет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306492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70 и более лет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42764446"/>
                  </a:ext>
                </a:extLst>
              </a:tr>
              <a:tr h="2000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Всего, чел.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2572940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015646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72441"/>
              </p:ext>
            </p:extLst>
          </p:nvPr>
        </p:nvGraphicFramePr>
        <p:xfrm>
          <a:off x="610246" y="1360250"/>
          <a:ext cx="7006705" cy="4842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6643">
                  <a:extLst>
                    <a:ext uri="{9D8B030D-6E8A-4147-A177-3AD203B41FA5}">
                      <a16:colId xmlns:a16="http://schemas.microsoft.com/office/drawing/2014/main" val="3850688790"/>
                    </a:ext>
                  </a:extLst>
                </a:gridCol>
                <a:gridCol w="1127450">
                  <a:extLst>
                    <a:ext uri="{9D8B030D-6E8A-4147-A177-3AD203B41FA5}">
                      <a16:colId xmlns:a16="http://schemas.microsoft.com/office/drawing/2014/main" val="671939220"/>
                    </a:ext>
                  </a:extLst>
                </a:gridCol>
                <a:gridCol w="1036342">
                  <a:extLst>
                    <a:ext uri="{9D8B030D-6E8A-4147-A177-3AD203B41FA5}">
                      <a16:colId xmlns:a16="http://schemas.microsoft.com/office/drawing/2014/main" val="2099053948"/>
                    </a:ext>
                  </a:extLst>
                </a:gridCol>
                <a:gridCol w="1309664">
                  <a:extLst>
                    <a:ext uri="{9D8B030D-6E8A-4147-A177-3AD203B41FA5}">
                      <a16:colId xmlns:a16="http://schemas.microsoft.com/office/drawing/2014/main" val="75983612"/>
                    </a:ext>
                  </a:extLst>
                </a:gridCol>
                <a:gridCol w="785799">
                  <a:extLst>
                    <a:ext uri="{9D8B030D-6E8A-4147-A177-3AD203B41FA5}">
                      <a16:colId xmlns:a16="http://schemas.microsoft.com/office/drawing/2014/main" val="87378729"/>
                    </a:ext>
                  </a:extLst>
                </a:gridCol>
                <a:gridCol w="1286888">
                  <a:extLst>
                    <a:ext uri="{9D8B030D-6E8A-4147-A177-3AD203B41FA5}">
                      <a16:colId xmlns:a16="http://schemas.microsoft.com/office/drawing/2014/main" val="2072273043"/>
                    </a:ext>
                  </a:extLst>
                </a:gridCol>
                <a:gridCol w="913919">
                  <a:extLst>
                    <a:ext uri="{9D8B030D-6E8A-4147-A177-3AD203B41FA5}">
                      <a16:colId xmlns:a16="http://schemas.microsoft.com/office/drawing/2014/main" val="1248754175"/>
                    </a:ext>
                  </a:extLst>
                </a:gridCol>
              </a:tblGrid>
              <a:tr h="11749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Расшифровка «Плановой трудоёмкости»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113483"/>
                  </a:ext>
                </a:extLst>
              </a:tr>
              <a:tr h="23115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загрузка исследователей и разработчиков, задействованных в исполнении </a:t>
                      </a:r>
                      <a:b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НИОКР, НИР, ОКР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5347"/>
                  </a:ext>
                </a:extLst>
              </a:tr>
              <a:tr h="5721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Наименование этапов и работ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Наименование должностей работников (профессий, категорий)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Роль в НИОКР, НИР, ОКР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Продолжительность выполнения работы, мес.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Количество работников, чел.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Трудоёмкость, чел.-мес.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3887823929"/>
                  </a:ext>
                </a:extLst>
              </a:tr>
              <a:tr h="117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2144620351"/>
                  </a:ext>
                </a:extLst>
              </a:tr>
              <a:tr h="2791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1.1.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2022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Организация и научное руководство НИОКР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2682996959"/>
                  </a:ext>
                </a:extLst>
              </a:tr>
              <a:tr h="3448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1.2.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2022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Выполнение работ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1992083004"/>
                  </a:ext>
                </a:extLst>
              </a:tr>
              <a:tr h="1395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2022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Выполнение работ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3513140019"/>
                  </a:ext>
                </a:extLst>
              </a:tr>
              <a:tr h="117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в 2022 году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29,00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2308651642"/>
                  </a:ext>
                </a:extLst>
              </a:tr>
              <a:tr h="2791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2.1.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2023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Организация и научное руководство НИОКР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4209788167"/>
                  </a:ext>
                </a:extLst>
              </a:tr>
              <a:tr h="3448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2.2.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2023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Выполнение работ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3784647593"/>
                  </a:ext>
                </a:extLst>
              </a:tr>
              <a:tr h="1395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2.3.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2023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Выполнение работ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2179979493"/>
                  </a:ext>
                </a:extLst>
              </a:tr>
              <a:tr h="117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в 2023 году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29,00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2706814088"/>
                  </a:ext>
                </a:extLst>
              </a:tr>
              <a:tr h="2791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3.1.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2024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Организация и научное руководство НИОКР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3571390504"/>
                  </a:ext>
                </a:extLst>
              </a:tr>
              <a:tr h="3448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3.2.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2024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Выполнение работ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1842301342"/>
                  </a:ext>
                </a:extLst>
              </a:tr>
              <a:tr h="1395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3.3.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Этап 2024 года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Выполнение работ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12,00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3442173911"/>
                  </a:ext>
                </a:extLst>
              </a:tr>
              <a:tr h="117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в 2024 году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29,00</a:t>
                      </a:r>
                      <a:endParaRPr lang="ru-RU" sz="10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328392444"/>
                  </a:ext>
                </a:extLst>
              </a:tr>
              <a:tr h="104647">
                <a:tc gridSpan="6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               ВСЕГО 2022-2024 </a:t>
                      </a:r>
                      <a:r>
                        <a:rPr lang="ru-RU" sz="1200" b="1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г.г</a:t>
                      </a:r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.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87,00</a:t>
                      </a:r>
                      <a:endParaRPr lang="ru-RU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50" marR="5150" marT="5150" marB="0" anchor="ctr"/>
                </a:tc>
                <a:extLst>
                  <a:ext uri="{0D108BD9-81ED-4DB2-BD59-A6C34878D82A}">
                    <a16:rowId xmlns:a16="http://schemas.microsoft.com/office/drawing/2014/main" val="3757851655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154830" y="6004183"/>
            <a:ext cx="2462121" cy="29158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099777" y="4328161"/>
            <a:ext cx="2666773" cy="3918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1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 оплаты труда (персонал непосредственно занятый в НИР/НИОКР)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2445026" y="928605"/>
            <a:ext cx="7384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Расшифровка «Расходы на оплату труда» (п.1.2 в структуре цены)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80000"/>
              </p:ext>
            </p:extLst>
          </p:nvPr>
        </p:nvGraphicFramePr>
        <p:xfrm>
          <a:off x="930289" y="1413152"/>
          <a:ext cx="10143096" cy="45494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7580">
                  <a:extLst>
                    <a:ext uri="{9D8B030D-6E8A-4147-A177-3AD203B41FA5}">
                      <a16:colId xmlns:a16="http://schemas.microsoft.com/office/drawing/2014/main" val="2260417826"/>
                    </a:ext>
                  </a:extLst>
                </a:gridCol>
                <a:gridCol w="2384607">
                  <a:extLst>
                    <a:ext uri="{9D8B030D-6E8A-4147-A177-3AD203B41FA5}">
                      <a16:colId xmlns:a16="http://schemas.microsoft.com/office/drawing/2014/main" val="4271703843"/>
                    </a:ext>
                  </a:extLst>
                </a:gridCol>
                <a:gridCol w="1366891">
                  <a:extLst>
                    <a:ext uri="{9D8B030D-6E8A-4147-A177-3AD203B41FA5}">
                      <a16:colId xmlns:a16="http://schemas.microsoft.com/office/drawing/2014/main" val="2534173157"/>
                    </a:ext>
                  </a:extLst>
                </a:gridCol>
                <a:gridCol w="1311533">
                  <a:extLst>
                    <a:ext uri="{9D8B030D-6E8A-4147-A177-3AD203B41FA5}">
                      <a16:colId xmlns:a16="http://schemas.microsoft.com/office/drawing/2014/main" val="4188841255"/>
                    </a:ext>
                  </a:extLst>
                </a:gridCol>
                <a:gridCol w="1175270">
                  <a:extLst>
                    <a:ext uri="{9D8B030D-6E8A-4147-A177-3AD203B41FA5}">
                      <a16:colId xmlns:a16="http://schemas.microsoft.com/office/drawing/2014/main" val="3276628144"/>
                    </a:ext>
                  </a:extLst>
                </a:gridCol>
                <a:gridCol w="1720324">
                  <a:extLst>
                    <a:ext uri="{9D8B030D-6E8A-4147-A177-3AD203B41FA5}">
                      <a16:colId xmlns:a16="http://schemas.microsoft.com/office/drawing/2014/main" val="2326759709"/>
                    </a:ext>
                  </a:extLst>
                </a:gridCol>
                <a:gridCol w="1366891">
                  <a:extLst>
                    <a:ext uri="{9D8B030D-6E8A-4147-A177-3AD203B41FA5}">
                      <a16:colId xmlns:a16="http://schemas.microsoft.com/office/drawing/2014/main" val="1599440535"/>
                    </a:ext>
                  </a:extLst>
                </a:gridCol>
              </a:tblGrid>
              <a:tr h="22706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РАСШИФРОВКА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374200"/>
                  </a:ext>
                </a:extLst>
              </a:tr>
              <a:tr h="22706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статьи структуры цены «Расходы на оплату труда»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350295"/>
                  </a:ext>
                </a:extLst>
              </a:tr>
              <a:tr h="7108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Наименование должностей и профессий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Количество человек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Количество </a:t>
                      </a:r>
                      <a:r>
                        <a:rPr lang="ru-RU" sz="12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месяцев </a:t>
                      </a:r>
                    </a:p>
                    <a:p>
                      <a:pPr algn="ctr" fontAlgn="ctr"/>
                      <a:r>
                        <a:rPr lang="ru-RU" sz="12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(кол-во месяцев</a:t>
                      </a:r>
                      <a:r>
                        <a:rPr lang="ru-RU" sz="120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работы*загрузка)</a:t>
                      </a:r>
                      <a:endParaRPr lang="ru-RU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Количество чел.*мес.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ежемесячных начислений с учетом резервов, (руб.)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ФОТ (руб.)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61029029"/>
                  </a:ext>
                </a:extLst>
              </a:tr>
              <a:tr h="227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763331467"/>
                  </a:ext>
                </a:extLst>
              </a:tr>
              <a:tr h="227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884498352"/>
                  </a:ext>
                </a:extLst>
              </a:tr>
              <a:tr h="2738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088656369"/>
                  </a:ext>
                </a:extLst>
              </a:tr>
              <a:tr h="227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248626215"/>
                  </a:ext>
                </a:extLst>
              </a:tr>
              <a:tr h="227066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2022 год: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220 000,00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210417115"/>
                  </a:ext>
                </a:extLst>
              </a:tr>
              <a:tr h="227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091104805"/>
                  </a:ext>
                </a:extLst>
              </a:tr>
              <a:tr h="2738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832182040"/>
                  </a:ext>
                </a:extLst>
              </a:tr>
              <a:tr h="227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836194126"/>
                  </a:ext>
                </a:extLst>
              </a:tr>
              <a:tr h="227066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2023 год: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220 000,00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4246968607"/>
                  </a:ext>
                </a:extLst>
              </a:tr>
              <a:tr h="227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225269349"/>
                  </a:ext>
                </a:extLst>
              </a:tr>
              <a:tr h="2738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569692739"/>
                  </a:ext>
                </a:extLst>
              </a:tr>
              <a:tr h="227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853074369"/>
                  </a:ext>
                </a:extLst>
              </a:tr>
              <a:tr h="227066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2024 год: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220 000,00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914606675"/>
                  </a:ext>
                </a:extLst>
              </a:tr>
              <a:tr h="263281">
                <a:tc gridSpan="6">
                  <a:txBody>
                    <a:bodyPr/>
                    <a:lstStyle/>
                    <a:p>
                      <a:pPr algn="r" fontAlgn="ctr"/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               ВСЕГО 2022-2024 </a:t>
                      </a:r>
                      <a:r>
                        <a:rPr lang="ru-RU" sz="1400" b="1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г.г</a:t>
                      </a:r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.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5 820 000,00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586575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70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52004"/>
              </p:ext>
            </p:extLst>
          </p:nvPr>
        </p:nvGraphicFramePr>
        <p:xfrm>
          <a:off x="1340310" y="4971284"/>
          <a:ext cx="8877301" cy="1134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6297">
                  <a:extLst>
                    <a:ext uri="{9D8B030D-6E8A-4147-A177-3AD203B41FA5}">
                      <a16:colId xmlns:a16="http://schemas.microsoft.com/office/drawing/2014/main" val="1738274580"/>
                    </a:ext>
                  </a:extLst>
                </a:gridCol>
                <a:gridCol w="2936851">
                  <a:extLst>
                    <a:ext uri="{9D8B030D-6E8A-4147-A177-3AD203B41FA5}">
                      <a16:colId xmlns:a16="http://schemas.microsoft.com/office/drawing/2014/main" val="1410998723"/>
                    </a:ext>
                  </a:extLst>
                </a:gridCol>
                <a:gridCol w="1344468">
                  <a:extLst>
                    <a:ext uri="{9D8B030D-6E8A-4147-A177-3AD203B41FA5}">
                      <a16:colId xmlns:a16="http://schemas.microsoft.com/office/drawing/2014/main" val="3137851561"/>
                    </a:ext>
                  </a:extLst>
                </a:gridCol>
                <a:gridCol w="1344468">
                  <a:extLst>
                    <a:ext uri="{9D8B030D-6E8A-4147-A177-3AD203B41FA5}">
                      <a16:colId xmlns:a16="http://schemas.microsoft.com/office/drawing/2014/main" val="1068168248"/>
                    </a:ext>
                  </a:extLst>
                </a:gridCol>
                <a:gridCol w="1344468">
                  <a:extLst>
                    <a:ext uri="{9D8B030D-6E8A-4147-A177-3AD203B41FA5}">
                      <a16:colId xmlns:a16="http://schemas.microsoft.com/office/drawing/2014/main" val="745330661"/>
                    </a:ext>
                  </a:extLst>
                </a:gridCol>
                <a:gridCol w="1420749">
                  <a:extLst>
                    <a:ext uri="{9D8B030D-6E8A-4147-A177-3AD203B41FA5}">
                      <a16:colId xmlns:a16="http://schemas.microsoft.com/office/drawing/2014/main" val="1126665290"/>
                    </a:ext>
                  </a:extLst>
                </a:gridCol>
              </a:tblGrid>
              <a:tr h="200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810693"/>
                  </a:ext>
                </a:extLst>
              </a:tr>
              <a:tr h="48133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3740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ВСЕГО, руб.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31995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расходы на оплату труда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5 820 000,00</a:t>
                      </a:r>
                      <a:endParaRPr lang="ru-RU" sz="16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4425375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185335"/>
              </p:ext>
            </p:extLst>
          </p:nvPr>
        </p:nvGraphicFramePr>
        <p:xfrm>
          <a:off x="610249" y="865263"/>
          <a:ext cx="9400983" cy="39461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7762">
                  <a:extLst>
                    <a:ext uri="{9D8B030D-6E8A-4147-A177-3AD203B41FA5}">
                      <a16:colId xmlns:a16="http://schemas.microsoft.com/office/drawing/2014/main" val="2260417826"/>
                    </a:ext>
                  </a:extLst>
                </a:gridCol>
                <a:gridCol w="2210139">
                  <a:extLst>
                    <a:ext uri="{9D8B030D-6E8A-4147-A177-3AD203B41FA5}">
                      <a16:colId xmlns:a16="http://schemas.microsoft.com/office/drawing/2014/main" val="4271703843"/>
                    </a:ext>
                  </a:extLst>
                </a:gridCol>
                <a:gridCol w="1266883">
                  <a:extLst>
                    <a:ext uri="{9D8B030D-6E8A-4147-A177-3AD203B41FA5}">
                      <a16:colId xmlns:a16="http://schemas.microsoft.com/office/drawing/2014/main" val="2534173157"/>
                    </a:ext>
                  </a:extLst>
                </a:gridCol>
                <a:gridCol w="1215576">
                  <a:extLst>
                    <a:ext uri="{9D8B030D-6E8A-4147-A177-3AD203B41FA5}">
                      <a16:colId xmlns:a16="http://schemas.microsoft.com/office/drawing/2014/main" val="4188841255"/>
                    </a:ext>
                  </a:extLst>
                </a:gridCol>
                <a:gridCol w="1089282">
                  <a:extLst>
                    <a:ext uri="{9D8B030D-6E8A-4147-A177-3AD203B41FA5}">
                      <a16:colId xmlns:a16="http://schemas.microsoft.com/office/drawing/2014/main" val="3276628144"/>
                    </a:ext>
                  </a:extLst>
                </a:gridCol>
                <a:gridCol w="1594458">
                  <a:extLst>
                    <a:ext uri="{9D8B030D-6E8A-4147-A177-3AD203B41FA5}">
                      <a16:colId xmlns:a16="http://schemas.microsoft.com/office/drawing/2014/main" val="2326759709"/>
                    </a:ext>
                  </a:extLst>
                </a:gridCol>
                <a:gridCol w="1266883">
                  <a:extLst>
                    <a:ext uri="{9D8B030D-6E8A-4147-A177-3AD203B41FA5}">
                      <a16:colId xmlns:a16="http://schemas.microsoft.com/office/drawing/2014/main" val="1599440535"/>
                    </a:ext>
                  </a:extLst>
                </a:gridCol>
              </a:tblGrid>
              <a:tr h="16194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РАСШИФРОВКА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374200"/>
                  </a:ext>
                </a:extLst>
              </a:tr>
              <a:tr h="16194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статьи структуры цены «Расходы на оплату труда»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350295"/>
                  </a:ext>
                </a:extLst>
              </a:tr>
              <a:tr h="5982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п/п</a:t>
                      </a:r>
                      <a:endParaRPr lang="ru-RU" sz="12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Наименование должностей и профессий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Количество человек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Количество </a:t>
                      </a:r>
                      <a:r>
                        <a:rPr lang="ru-RU" sz="12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месяцев</a:t>
                      </a:r>
                    </a:p>
                    <a:p>
                      <a:pPr marL="0" marR="0" lvl="0" indent="0" algn="ctr" defTabSz="121916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(кол-во месяцев</a:t>
                      </a:r>
                      <a:r>
                        <a:rPr lang="ru-RU" sz="1200" u="none" strike="noStrike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работы*загрузка)</a:t>
                      </a:r>
                      <a:endParaRPr lang="ru-RU" sz="1200" b="0" i="0" u="none" strike="noStrik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Количество чел.*мес.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ежемесячных начислений с учетом резервов, (руб.)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ФОТ (руб.)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61029029"/>
                  </a:ext>
                </a:extLst>
              </a:tr>
              <a:tr h="161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763331467"/>
                  </a:ext>
                </a:extLst>
              </a:tr>
              <a:tr h="161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884498352"/>
                  </a:ext>
                </a:extLst>
              </a:tr>
              <a:tr h="230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088656369"/>
                  </a:ext>
                </a:extLst>
              </a:tr>
              <a:tr h="161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248626215"/>
                  </a:ext>
                </a:extLst>
              </a:tr>
              <a:tr h="161945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2022 год: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220 000,00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210417115"/>
                  </a:ext>
                </a:extLst>
              </a:tr>
              <a:tr h="161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091104805"/>
                  </a:ext>
                </a:extLst>
              </a:tr>
              <a:tr h="230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3832182040"/>
                  </a:ext>
                </a:extLst>
              </a:tr>
              <a:tr h="161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836194126"/>
                  </a:ext>
                </a:extLst>
              </a:tr>
              <a:tr h="161945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2023 год: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220 000,00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4246968607"/>
                  </a:ext>
                </a:extLst>
              </a:tr>
              <a:tr h="161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Начальник лаборатории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225269349"/>
                  </a:ext>
                </a:extLst>
              </a:tr>
              <a:tr h="230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Младший научный сотрудник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70 000,00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840 000,00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2569692739"/>
                  </a:ext>
                </a:extLst>
              </a:tr>
              <a:tr h="1619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Инженер-техник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600 000,00</a:t>
                      </a:r>
                      <a:endParaRPr lang="ru-RU" sz="12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853074369"/>
                  </a:ext>
                </a:extLst>
              </a:tr>
              <a:tr h="161945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ИТОГО 2024 год: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220 000,00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914606675"/>
                  </a:ext>
                </a:extLst>
              </a:tr>
              <a:tr h="161945">
                <a:tc gridSpan="6">
                  <a:txBody>
                    <a:bodyPr/>
                    <a:lstStyle/>
                    <a:p>
                      <a:pPr algn="r" fontAlgn="ctr"/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               ВСЕГО 2022-2024 </a:t>
                      </a:r>
                      <a:r>
                        <a:rPr lang="ru-RU" sz="1400" b="1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г.г</a:t>
                      </a:r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.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5 820 000,00</a:t>
                      </a:r>
                      <a:endParaRPr lang="ru-RU" sz="14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ctr"/>
                </a:tc>
                <a:extLst>
                  <a:ext uri="{0D108BD9-81ED-4DB2-BD59-A6C34878D82A}">
                    <a16:rowId xmlns:a16="http://schemas.microsoft.com/office/drawing/2014/main" val="158657506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 оплаты труда (персонал непосредственно занятый в НИР/НИОКР)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57566" y="4621744"/>
            <a:ext cx="1460045" cy="19849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826477" y="5845143"/>
            <a:ext cx="1460045" cy="27853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оединительная линия уступом 9"/>
          <p:cNvCxnSpPr>
            <a:stCxn id="7" idx="3"/>
            <a:endCxn id="8" idx="3"/>
          </p:cNvCxnSpPr>
          <p:nvPr/>
        </p:nvCxnSpPr>
        <p:spPr>
          <a:xfrm>
            <a:off x="10217611" y="4720992"/>
            <a:ext cx="68911" cy="1263419"/>
          </a:xfrm>
          <a:prstGeom prst="bentConnector3">
            <a:avLst>
              <a:gd name="adj1" fmla="val 431732"/>
            </a:avLst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333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056827" y="1675558"/>
            <a:ext cx="950846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фонда оплаты труда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7" y="2368490"/>
            <a:ext cx="7951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работники непосредственно занятые в НИР/НИОКР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6" y="3510377"/>
            <a:ext cx="8561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Рекомендуемая загрузка работников из постоянного штата не более 50% от трудового времени (6 месяцев из 12 в году)*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6" y="2899622"/>
            <a:ext cx="827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Указание квалификации (уровня должности) и численности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6" y="4307248"/>
            <a:ext cx="910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ежемесячной средней заработной платы по уровням должностей 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Соединительная линия уступом 4"/>
          <p:cNvCxnSpPr>
            <a:stCxn id="25" idx="1"/>
            <a:endCxn id="26" idx="1"/>
          </p:cNvCxnSpPr>
          <p:nvPr/>
        </p:nvCxnSpPr>
        <p:spPr>
          <a:xfrm rot="10800000" flipH="1" flipV="1">
            <a:off x="1056829" y="1845716"/>
            <a:ext cx="772617" cy="707440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>
            <a:stCxn id="25" idx="1"/>
            <a:endCxn id="31" idx="1"/>
          </p:cNvCxnSpPr>
          <p:nvPr/>
        </p:nvCxnSpPr>
        <p:spPr>
          <a:xfrm rot="10800000" flipH="1" flipV="1">
            <a:off x="1056826" y="1860224"/>
            <a:ext cx="772619" cy="1224064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>
            <a:stCxn id="25" idx="1"/>
            <a:endCxn id="29" idx="1"/>
          </p:cNvCxnSpPr>
          <p:nvPr/>
        </p:nvCxnSpPr>
        <p:spPr>
          <a:xfrm rot="10800000" flipH="1" flipV="1">
            <a:off x="1056826" y="1860223"/>
            <a:ext cx="772619" cy="1973319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оединительная линия уступом 35"/>
          <p:cNvCxnSpPr>
            <a:stCxn id="25" idx="1"/>
            <a:endCxn id="14" idx="1"/>
          </p:cNvCxnSpPr>
          <p:nvPr/>
        </p:nvCxnSpPr>
        <p:spPr>
          <a:xfrm rot="10800000" flipH="1" flipV="1">
            <a:off x="1056827" y="1860224"/>
            <a:ext cx="772618" cy="3199336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 оплаты труда (персонал непосредственно занятый в НИР/НИОКР)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918360" y="5892944"/>
            <a:ext cx="10153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*Исключением являются работники принимаемые в штат, созданный непосредственно для реализации НИР/НИОКР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5" y="4874894"/>
            <a:ext cx="910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Погодовой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расчет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Соединительная линия уступом 8"/>
          <p:cNvCxnSpPr>
            <a:stCxn id="25" idx="1"/>
            <a:endCxn id="33" idx="1"/>
          </p:cNvCxnSpPr>
          <p:nvPr/>
        </p:nvCxnSpPr>
        <p:spPr>
          <a:xfrm rot="10800000" flipH="1" flipV="1">
            <a:off x="1056826" y="1860224"/>
            <a:ext cx="772619" cy="2631690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011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514389"/>
              </p:ext>
            </p:extLst>
          </p:nvPr>
        </p:nvGraphicFramePr>
        <p:xfrm>
          <a:off x="1170430" y="1610322"/>
          <a:ext cx="9702549" cy="2483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1504">
                  <a:extLst>
                    <a:ext uri="{9D8B030D-6E8A-4147-A177-3AD203B41FA5}">
                      <a16:colId xmlns:a16="http://schemas.microsoft.com/office/drawing/2014/main" val="2678825531"/>
                    </a:ext>
                  </a:extLst>
                </a:gridCol>
                <a:gridCol w="3209865">
                  <a:extLst>
                    <a:ext uri="{9D8B030D-6E8A-4147-A177-3AD203B41FA5}">
                      <a16:colId xmlns:a16="http://schemas.microsoft.com/office/drawing/2014/main" val="2783485362"/>
                    </a:ext>
                  </a:extLst>
                </a:gridCol>
                <a:gridCol w="1469452">
                  <a:extLst>
                    <a:ext uri="{9D8B030D-6E8A-4147-A177-3AD203B41FA5}">
                      <a16:colId xmlns:a16="http://schemas.microsoft.com/office/drawing/2014/main" val="1707929926"/>
                    </a:ext>
                  </a:extLst>
                </a:gridCol>
                <a:gridCol w="1469452">
                  <a:extLst>
                    <a:ext uri="{9D8B030D-6E8A-4147-A177-3AD203B41FA5}">
                      <a16:colId xmlns:a16="http://schemas.microsoft.com/office/drawing/2014/main" val="284969604"/>
                    </a:ext>
                  </a:extLst>
                </a:gridCol>
                <a:gridCol w="1469452">
                  <a:extLst>
                    <a:ext uri="{9D8B030D-6E8A-4147-A177-3AD203B41FA5}">
                      <a16:colId xmlns:a16="http://schemas.microsoft.com/office/drawing/2014/main" val="761533303"/>
                    </a:ext>
                  </a:extLst>
                </a:gridCol>
                <a:gridCol w="1552824">
                  <a:extLst>
                    <a:ext uri="{9D8B030D-6E8A-4147-A177-3AD203B41FA5}">
                      <a16:colId xmlns:a16="http://schemas.microsoft.com/office/drawing/2014/main" val="3705587343"/>
                    </a:ext>
                  </a:extLst>
                </a:gridCol>
              </a:tblGrid>
              <a:tr h="30376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841872"/>
                  </a:ext>
                </a:extLst>
              </a:tr>
              <a:tr h="73095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Структура цены  расходов на выполнение проекта НИР/НИОКР</a:t>
                      </a:r>
                      <a:b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</a:br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«Разработка вечного двигателя»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532733"/>
                  </a:ext>
                </a:extLst>
              </a:tr>
              <a:tr h="3037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№ пп.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Предметные статьи расходов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2022,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2023,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2024,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Сумма ВСЕГО, руб.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535809"/>
                  </a:ext>
                </a:extLst>
              </a:tr>
              <a:tr h="3037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1.3.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расходы на оплату труда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1 940 000,00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5 820 000,00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9439954"/>
                  </a:ext>
                </a:extLst>
              </a:tr>
              <a:tr h="648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1.4.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отчисления на страховые взносы (30,2</a:t>
                      </a:r>
                      <a:r>
                        <a:rPr lang="ru-RU" sz="16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%* </a:t>
                      </a:r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 п.1.3)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585 880,00</a:t>
                      </a:r>
                      <a:endParaRPr lang="ru-RU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1 757 640,00</a:t>
                      </a:r>
                      <a:endParaRPr lang="ru-RU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806495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Обязательные отчисления от оплаты труда (п. 1.3 структуры цены)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81781" y="3558208"/>
            <a:ext cx="1460045" cy="43732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431072" y="4446244"/>
            <a:ext cx="8561461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начисляется на п.1.2 в соответствии с учетной политикой организации и установленными нормативами (отражено в ЛНА) 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я со стрелкой 10"/>
          <p:cNvCxnSpPr>
            <a:stCxn id="5" idx="2"/>
            <a:endCxn id="9" idx="0"/>
          </p:cNvCxnSpPr>
          <p:nvPr/>
        </p:nvCxnSpPr>
        <p:spPr>
          <a:xfrm flipH="1">
            <a:off x="5711803" y="3995530"/>
            <a:ext cx="1" cy="450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431071" y="5256429"/>
            <a:ext cx="856146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Если % более 30,2 – необходимо обоснование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16061" y="3776869"/>
            <a:ext cx="779667" cy="31715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>
            <a:stCxn id="14" idx="2"/>
          </p:cNvCxnSpPr>
          <p:nvPr/>
        </p:nvCxnSpPr>
        <p:spPr>
          <a:xfrm>
            <a:off x="2005895" y="4094022"/>
            <a:ext cx="5785" cy="352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18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7" y="415905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материалы и комплектующие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056827" y="1675558"/>
            <a:ext cx="950846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приобретения материалов и комплектующих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7" y="2368490"/>
            <a:ext cx="7951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Разбивка по позициям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5" y="3653663"/>
            <a:ext cx="8561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 ценовой информации (ИЦИ) по каждой позиции отражается в плане закупок и входит в обосновывающий комплект материалов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6" y="2899622"/>
            <a:ext cx="8277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Разбивка по годам с учетом сроков проведения закупочных процедур и рисков на управление закупками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1829445" y="4492572"/>
            <a:ext cx="9106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необходимые позиции должны приобретаться на этапе работ, в котором они используются*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Соединительная линия уступом 9"/>
          <p:cNvCxnSpPr>
            <a:stCxn id="5" idx="1"/>
            <a:endCxn id="6" idx="1"/>
          </p:cNvCxnSpPr>
          <p:nvPr/>
        </p:nvCxnSpPr>
        <p:spPr>
          <a:xfrm rot="10800000" flipH="1" flipV="1">
            <a:off x="1056829" y="1845716"/>
            <a:ext cx="772617" cy="707440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>
            <a:stCxn id="5" idx="1"/>
            <a:endCxn id="8" idx="1"/>
          </p:cNvCxnSpPr>
          <p:nvPr/>
        </p:nvCxnSpPr>
        <p:spPr>
          <a:xfrm rot="10800000" flipH="1" flipV="1">
            <a:off x="1056826" y="1860224"/>
            <a:ext cx="772619" cy="1362564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>
            <a:stCxn id="5" idx="1"/>
            <a:endCxn id="7" idx="1"/>
          </p:cNvCxnSpPr>
          <p:nvPr/>
        </p:nvCxnSpPr>
        <p:spPr>
          <a:xfrm rot="10800000" flipH="1" flipV="1">
            <a:off x="1056827" y="1860223"/>
            <a:ext cx="772618" cy="2116605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782023" y="5500746"/>
            <a:ext cx="10153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*Авансовые платежи и закупки в счет поставок, необходимых на других годовых этапах, отличных от реализуемого, являются рисками организации, так как лимит финансирования на проект выделается ежегодно и пересматривается на каждый год</a:t>
            </a:r>
            <a:endParaRPr lang="ru-RU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Соединительная линия уступом 15"/>
          <p:cNvCxnSpPr>
            <a:stCxn id="5" idx="1"/>
            <a:endCxn id="9" idx="1"/>
          </p:cNvCxnSpPr>
          <p:nvPr/>
        </p:nvCxnSpPr>
        <p:spPr>
          <a:xfrm rot="10800000" flipH="1" flipV="1">
            <a:off x="1056827" y="1860224"/>
            <a:ext cx="772618" cy="2955514"/>
          </a:xfrm>
          <a:prstGeom prst="bentConnector3">
            <a:avLst>
              <a:gd name="adj1" fmla="val -29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57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F73D51-55D3-47D9-9ADC-8BEFA53E0033}"/>
              </a:ext>
            </a:extLst>
          </p:cNvPr>
          <p:cNvSpPr txBox="1"/>
          <p:nvPr/>
        </p:nvSpPr>
        <p:spPr>
          <a:xfrm>
            <a:off x="610249" y="413280"/>
            <a:ext cx="9497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материалы и комплектующие и План закупок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162287"/>
              </p:ext>
            </p:extLst>
          </p:nvPr>
        </p:nvGraphicFramePr>
        <p:xfrm>
          <a:off x="700549" y="813390"/>
          <a:ext cx="8718755" cy="2092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100">
                  <a:extLst>
                    <a:ext uri="{9D8B030D-6E8A-4147-A177-3AD203B41FA5}">
                      <a16:colId xmlns:a16="http://schemas.microsoft.com/office/drawing/2014/main" val="938858716"/>
                    </a:ext>
                  </a:extLst>
                </a:gridCol>
                <a:gridCol w="1526005">
                  <a:extLst>
                    <a:ext uri="{9D8B030D-6E8A-4147-A177-3AD203B41FA5}">
                      <a16:colId xmlns:a16="http://schemas.microsoft.com/office/drawing/2014/main" val="914710403"/>
                    </a:ext>
                  </a:extLst>
                </a:gridCol>
                <a:gridCol w="1204741">
                  <a:extLst>
                    <a:ext uri="{9D8B030D-6E8A-4147-A177-3AD203B41FA5}">
                      <a16:colId xmlns:a16="http://schemas.microsoft.com/office/drawing/2014/main" val="4289418353"/>
                    </a:ext>
                  </a:extLst>
                </a:gridCol>
                <a:gridCol w="1204741">
                  <a:extLst>
                    <a:ext uri="{9D8B030D-6E8A-4147-A177-3AD203B41FA5}">
                      <a16:colId xmlns:a16="http://schemas.microsoft.com/office/drawing/2014/main" val="3780155657"/>
                    </a:ext>
                  </a:extLst>
                </a:gridCol>
                <a:gridCol w="597908">
                  <a:extLst>
                    <a:ext uri="{9D8B030D-6E8A-4147-A177-3AD203B41FA5}">
                      <a16:colId xmlns:a16="http://schemas.microsoft.com/office/drawing/2014/main" val="302545894"/>
                    </a:ext>
                  </a:extLst>
                </a:gridCol>
                <a:gridCol w="981641">
                  <a:extLst>
                    <a:ext uri="{9D8B030D-6E8A-4147-A177-3AD203B41FA5}">
                      <a16:colId xmlns:a16="http://schemas.microsoft.com/office/drawing/2014/main" val="1167297102"/>
                    </a:ext>
                  </a:extLst>
                </a:gridCol>
                <a:gridCol w="1008413">
                  <a:extLst>
                    <a:ext uri="{9D8B030D-6E8A-4147-A177-3AD203B41FA5}">
                      <a16:colId xmlns:a16="http://schemas.microsoft.com/office/drawing/2014/main" val="833089866"/>
                    </a:ext>
                  </a:extLst>
                </a:gridCol>
                <a:gridCol w="919173">
                  <a:extLst>
                    <a:ext uri="{9D8B030D-6E8A-4147-A177-3AD203B41FA5}">
                      <a16:colId xmlns:a16="http://schemas.microsoft.com/office/drawing/2014/main" val="2494169833"/>
                    </a:ext>
                  </a:extLst>
                </a:gridCol>
                <a:gridCol w="1053033">
                  <a:extLst>
                    <a:ext uri="{9D8B030D-6E8A-4147-A177-3AD203B41FA5}">
                      <a16:colId xmlns:a16="http://schemas.microsoft.com/office/drawing/2014/main" val="3433735214"/>
                    </a:ext>
                  </a:extLst>
                </a:gridCol>
              </a:tblGrid>
              <a:tr h="250639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Компонент: [Номер карточки компонента в ИС СИРИУС: 333333, «Разработка вечного двигателя»]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extLst>
                  <a:ext uri="{0D108BD9-81ED-4DB2-BD59-A6C34878D82A}">
                    <a16:rowId xmlns:a16="http://schemas.microsoft.com/office/drawing/2014/main" val="124898989"/>
                  </a:ext>
                </a:extLst>
              </a:tr>
              <a:tr h="234008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закупок ИМ/ГИМ</a:t>
                      </a:r>
                      <a:endParaRPr lang="ru-RU" sz="10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069925"/>
                  </a:ext>
                </a:extLst>
              </a:tr>
              <a:tr h="74151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закупаемого оборудования/сырья/материалов и сопутствующих работ (или группы)/услуг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производства работ (подрядный/ хоз.способ)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Месяц, год поставки/выполнения работ/услуг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единицу (млн. руб.)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(с НДС, млн. руб.)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Основание закупки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стоимости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extLst>
                  <a:ext uri="{0D108BD9-81ED-4DB2-BD59-A6C34878D82A}">
                    <a16:rowId xmlns:a16="http://schemas.microsoft.com/office/drawing/2014/main" val="621457579"/>
                  </a:ext>
                </a:extLst>
              </a:tr>
              <a:tr h="135205"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/>
                </a:tc>
                <a:extLst>
                  <a:ext uri="{0D108BD9-81ED-4DB2-BD59-A6C34878D82A}">
                    <a16:rowId xmlns:a16="http://schemas.microsoft.com/office/drawing/2014/main" val="2408937731"/>
                  </a:ext>
                </a:extLst>
              </a:tr>
              <a:tr h="23400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extLst>
                  <a:ext uri="{0D108BD9-81ED-4DB2-BD59-A6C34878D82A}">
                    <a16:rowId xmlns:a16="http://schemas.microsoft.com/office/drawing/2014/main" val="1212820434"/>
                  </a:ext>
                </a:extLst>
              </a:tr>
              <a:tr h="23400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58" marR="6458" marT="6458" marB="0" anchor="b"/>
                </a:tc>
                <a:extLst>
                  <a:ext uri="{0D108BD9-81ED-4DB2-BD59-A6C34878D82A}">
                    <a16:rowId xmlns:a16="http://schemas.microsoft.com/office/drawing/2014/main" val="3598434853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677483"/>
              </p:ext>
            </p:extLst>
          </p:nvPr>
        </p:nvGraphicFramePr>
        <p:xfrm>
          <a:off x="789039" y="3029410"/>
          <a:ext cx="10616380" cy="3698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296">
                  <a:extLst>
                    <a:ext uri="{9D8B030D-6E8A-4147-A177-3AD203B41FA5}">
                      <a16:colId xmlns:a16="http://schemas.microsoft.com/office/drawing/2014/main" val="1071347006"/>
                    </a:ext>
                  </a:extLst>
                </a:gridCol>
                <a:gridCol w="1677819">
                  <a:extLst>
                    <a:ext uri="{9D8B030D-6E8A-4147-A177-3AD203B41FA5}">
                      <a16:colId xmlns:a16="http://schemas.microsoft.com/office/drawing/2014/main" val="1820876258"/>
                    </a:ext>
                  </a:extLst>
                </a:gridCol>
                <a:gridCol w="1324594">
                  <a:extLst>
                    <a:ext uri="{9D8B030D-6E8A-4147-A177-3AD203B41FA5}">
                      <a16:colId xmlns:a16="http://schemas.microsoft.com/office/drawing/2014/main" val="3006590723"/>
                    </a:ext>
                  </a:extLst>
                </a:gridCol>
                <a:gridCol w="1324594">
                  <a:extLst>
                    <a:ext uri="{9D8B030D-6E8A-4147-A177-3AD203B41FA5}">
                      <a16:colId xmlns:a16="http://schemas.microsoft.com/office/drawing/2014/main" val="503389771"/>
                    </a:ext>
                  </a:extLst>
                </a:gridCol>
                <a:gridCol w="657391">
                  <a:extLst>
                    <a:ext uri="{9D8B030D-6E8A-4147-A177-3AD203B41FA5}">
                      <a16:colId xmlns:a16="http://schemas.microsoft.com/office/drawing/2014/main" val="2305742803"/>
                    </a:ext>
                  </a:extLst>
                </a:gridCol>
                <a:gridCol w="1079299">
                  <a:extLst>
                    <a:ext uri="{9D8B030D-6E8A-4147-A177-3AD203B41FA5}">
                      <a16:colId xmlns:a16="http://schemas.microsoft.com/office/drawing/2014/main" val="1262082830"/>
                    </a:ext>
                  </a:extLst>
                </a:gridCol>
                <a:gridCol w="1108735">
                  <a:extLst>
                    <a:ext uri="{9D8B030D-6E8A-4147-A177-3AD203B41FA5}">
                      <a16:colId xmlns:a16="http://schemas.microsoft.com/office/drawing/2014/main" val="3399838321"/>
                    </a:ext>
                  </a:extLst>
                </a:gridCol>
                <a:gridCol w="2040857">
                  <a:extLst>
                    <a:ext uri="{9D8B030D-6E8A-4147-A177-3AD203B41FA5}">
                      <a16:colId xmlns:a16="http://schemas.microsoft.com/office/drawing/2014/main" val="2915666342"/>
                    </a:ext>
                  </a:extLst>
                </a:gridCol>
                <a:gridCol w="1157795">
                  <a:extLst>
                    <a:ext uri="{9D8B030D-6E8A-4147-A177-3AD203B41FA5}">
                      <a16:colId xmlns:a16="http://schemas.microsoft.com/office/drawing/2014/main" val="2244747145"/>
                    </a:ext>
                  </a:extLst>
                </a:gridCol>
              </a:tblGrid>
              <a:tr h="246350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Компонент: [Номер карточки компонента в ИС СИРИУС: 333333, «Разработка вечного двигателя»]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b"/>
                </a:tc>
                <a:extLst>
                  <a:ext uri="{0D108BD9-81ED-4DB2-BD59-A6C34878D82A}">
                    <a16:rowId xmlns:a16="http://schemas.microsoft.com/office/drawing/2014/main" val="507409903"/>
                  </a:ext>
                </a:extLst>
              </a:tr>
              <a:tr h="20013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закупок ИМ/ГИМ</a:t>
                      </a:r>
                      <a:endParaRPr lang="ru-RU" sz="9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284045"/>
                  </a:ext>
                </a:extLst>
              </a:tr>
              <a:tr h="48783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закупаемого оборудования/сырья/материалов и сопутствующих работ (или группы)/услуг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производства работ (подрядный/ хоз.способ)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Месяц, год поставки/выполнения работ/услуг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Цена за единицу (млн. руб.)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 (с НДС, млн. руб.)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Основание закупки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стоимости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extLst>
                  <a:ext uri="{0D108BD9-81ED-4DB2-BD59-A6C34878D82A}">
                    <a16:rowId xmlns:a16="http://schemas.microsoft.com/office/drawing/2014/main" val="3592503440"/>
                  </a:ext>
                </a:extLst>
              </a:tr>
              <a:tr h="125609"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/>
                </a:tc>
                <a:extLst>
                  <a:ext uri="{0D108BD9-81ED-4DB2-BD59-A6C34878D82A}">
                    <a16:rowId xmlns:a16="http://schemas.microsoft.com/office/drawing/2014/main" val="1707419303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2 000,00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251822981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d-10)</a:t>
                      </a:r>
                      <a:endParaRPr lang="en-US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10 400,00</a:t>
                      </a:r>
                      <a:endParaRPr lang="ru-RU" sz="9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2383632161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июн.22</a:t>
                      </a:r>
                      <a:endParaRPr lang="ru-RU" sz="8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168 000,00</a:t>
                      </a:r>
                      <a:endParaRPr lang="ru-RU" sz="9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п.1 Технического задания - изготовление макета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766925022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9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20 000,00</a:t>
                      </a:r>
                      <a:endParaRPr lang="ru-RU" sz="900" b="1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307758690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d-100)</a:t>
                      </a:r>
                      <a:endParaRPr lang="en-US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104 000,00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371891912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июн.23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1 680 000,00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п.4 Технического задания - изготовление опытного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2910473716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Медная проволока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2 000 000,00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ИЦИ (файл)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867398466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Магнит постоянный (</a:t>
                      </a:r>
                      <a:r>
                        <a:rPr lang="en-US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d-1000)</a:t>
                      </a:r>
                      <a:endParaRPr lang="en-US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1 040 000,00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ТКП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4239077951"/>
                  </a:ext>
                </a:extLst>
              </a:tr>
              <a:tr h="280182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Ротор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Подрядный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апр.24</a:t>
                      </a:r>
                      <a:endParaRPr lang="ru-RU" sz="8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5 600 000,00</a:t>
                      </a:r>
                      <a:endParaRPr lang="ru-RU" sz="9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16 800 000,00</a:t>
                      </a:r>
                      <a:endParaRPr lang="ru-RU" sz="9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п.9 Технического задания - изготовление полномасштабного  образца</a:t>
                      </a:r>
                      <a:endParaRPr lang="ru-RU" sz="8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Каталог</a:t>
                      </a:r>
                      <a:endParaRPr lang="ru-RU" sz="8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29" marR="5529" marT="5529" marB="0" anchor="ctr"/>
                </a:tc>
                <a:extLst>
                  <a:ext uri="{0D108BD9-81ED-4DB2-BD59-A6C34878D82A}">
                    <a16:rowId xmlns:a16="http://schemas.microsoft.com/office/drawing/2014/main" val="1660466469"/>
                  </a:ext>
                </a:extLst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700549" y="3029409"/>
            <a:ext cx="10783528" cy="36984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6237" y="813391"/>
            <a:ext cx="8907377" cy="2092998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Соединительная линия уступом 20"/>
          <p:cNvCxnSpPr>
            <a:stCxn id="19" idx="3"/>
            <a:endCxn id="18" idx="3"/>
          </p:cNvCxnSpPr>
          <p:nvPr/>
        </p:nvCxnSpPr>
        <p:spPr>
          <a:xfrm>
            <a:off x="9513614" y="1859890"/>
            <a:ext cx="1970463" cy="3018757"/>
          </a:xfrm>
          <a:prstGeom prst="bentConnector3">
            <a:avLst>
              <a:gd name="adj1" fmla="val 11160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0383851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541B8C7B-4633-2E45-B746-A05B8E1543F8}"/>
    </a:ext>
  </a:extLst>
</a:theme>
</file>

<file path=ppt/theme/theme2.xml><?xml version="1.0" encoding="utf-8"?>
<a:theme xmlns:a="http://schemas.openxmlformats.org/drawingml/2006/main" name="Текст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3.xml><?xml version="1.0" encoding="utf-8"?>
<a:theme xmlns:a="http://schemas.openxmlformats.org/drawingml/2006/main" name="Заключительный слайд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00DAE905-2894-9645-87E8-4A089C61D1E7}" vid="{BB001172-481D-5B4F-A54A-4F845D4C8301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2764</TotalTime>
  <Words>5684</Words>
  <Application>Microsoft Office PowerPoint</Application>
  <PresentationFormat>Широкоэкранный</PresentationFormat>
  <Paragraphs>1938</Paragraphs>
  <Slides>29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Symbol</vt:lpstr>
      <vt:lpstr>Times New Roman</vt:lpstr>
      <vt:lpstr>Титульный слайд</vt:lpstr>
      <vt:lpstr>Текст</vt:lpstr>
      <vt:lpstr>Заключительный 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Горцунова Кира Робертовна</cp:lastModifiedBy>
  <cp:revision>722</cp:revision>
  <cp:lastPrinted>2021-09-17T10:42:27Z</cp:lastPrinted>
  <dcterms:created xsi:type="dcterms:W3CDTF">2021-01-13T15:56:13Z</dcterms:created>
  <dcterms:modified xsi:type="dcterms:W3CDTF">2021-09-17T10:42:49Z</dcterms:modified>
</cp:coreProperties>
</file>